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482" r:id="rId2"/>
    <p:sldId id="497" r:id="rId3"/>
    <p:sldId id="498" r:id="rId4"/>
    <p:sldId id="489" r:id="rId5"/>
    <p:sldId id="487" r:id="rId6"/>
    <p:sldId id="491" r:id="rId7"/>
    <p:sldId id="490" r:id="rId8"/>
    <p:sldId id="499" r:id="rId9"/>
    <p:sldId id="493" r:id="rId10"/>
    <p:sldId id="494" r:id="rId11"/>
    <p:sldId id="496" r:id="rId12"/>
    <p:sldId id="495" r:id="rId13"/>
  </p:sldIdLst>
  <p:sldSz cx="7559675" cy="10691813"/>
  <p:notesSz cx="6888163" cy="100187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70C0"/>
    <a:srgbClr val="FF0000"/>
    <a:srgbClr val="70AD47"/>
    <a:srgbClr val="F3E1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Style léger 2 - Accentuation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1" d="100"/>
          <a:sy n="71" d="100"/>
        </p:scale>
        <p:origin x="300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53BF18-29A5-151A-DA69-3BFEEC086B4E}"/>
              </a:ext>
            </a:extLst>
          </p:cNvPr>
          <p:cNvSpPr>
            <a:spLocks noGrp="1"/>
          </p:cNvSpPr>
          <p:nvPr>
            <p:ph type="ctrTitle"/>
          </p:nvPr>
        </p:nvSpPr>
        <p:spPr>
          <a:xfrm>
            <a:off x="944960" y="1749795"/>
            <a:ext cx="5669756" cy="3722335"/>
          </a:xfrm>
        </p:spPr>
        <p:txBody>
          <a:bodyPr anchor="b"/>
          <a:lstStyle>
            <a:lvl1pPr algn="ctr">
              <a:defRPr sz="3721"/>
            </a:lvl1pPr>
          </a:lstStyle>
          <a:p>
            <a:r>
              <a:rPr lang="fr-FR"/>
              <a:t>Modifiez le style du titre</a:t>
            </a:r>
          </a:p>
        </p:txBody>
      </p:sp>
      <p:sp>
        <p:nvSpPr>
          <p:cNvPr id="3" name="Sous-titre 2">
            <a:extLst>
              <a:ext uri="{FF2B5EF4-FFF2-40B4-BE49-F238E27FC236}">
                <a16:creationId xmlns:a16="http://schemas.microsoft.com/office/drawing/2014/main" id="{0C3D9EB5-2941-DF22-A12B-B12B4AB27E24}"/>
              </a:ext>
            </a:extLst>
          </p:cNvPr>
          <p:cNvSpPr>
            <a:spLocks noGrp="1"/>
          </p:cNvSpPr>
          <p:nvPr>
            <p:ph type="subTitle" idx="1"/>
          </p:nvPr>
        </p:nvSpPr>
        <p:spPr>
          <a:xfrm>
            <a:off x="944960" y="5615678"/>
            <a:ext cx="5669756" cy="2581379"/>
          </a:xfrm>
        </p:spPr>
        <p:txBody>
          <a:bodyPr/>
          <a:lstStyle>
            <a:lvl1pPr marL="0" indent="0" algn="ctr">
              <a:buNone/>
              <a:defRPr sz="1488"/>
            </a:lvl1pPr>
            <a:lvl2pPr marL="283510" indent="0" algn="ctr">
              <a:buNone/>
              <a:defRPr sz="1240"/>
            </a:lvl2pPr>
            <a:lvl3pPr marL="567019" indent="0" algn="ctr">
              <a:buNone/>
              <a:defRPr sz="1116"/>
            </a:lvl3pPr>
            <a:lvl4pPr marL="850529" indent="0" algn="ctr">
              <a:buNone/>
              <a:defRPr sz="992"/>
            </a:lvl4pPr>
            <a:lvl5pPr marL="1134039" indent="0" algn="ctr">
              <a:buNone/>
              <a:defRPr sz="992"/>
            </a:lvl5pPr>
            <a:lvl6pPr marL="1417549" indent="0" algn="ctr">
              <a:buNone/>
              <a:defRPr sz="992"/>
            </a:lvl6pPr>
            <a:lvl7pPr marL="1701058" indent="0" algn="ctr">
              <a:buNone/>
              <a:defRPr sz="992"/>
            </a:lvl7pPr>
            <a:lvl8pPr marL="1984568" indent="0" algn="ctr">
              <a:buNone/>
              <a:defRPr sz="992"/>
            </a:lvl8pPr>
            <a:lvl9pPr marL="2268078" indent="0" algn="ctr">
              <a:buNone/>
              <a:defRPr sz="992"/>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ECBBFB0-2F5A-D7B6-3308-ED00CD917836}"/>
              </a:ext>
            </a:extLst>
          </p:cNvPr>
          <p:cNvSpPr>
            <a:spLocks noGrp="1"/>
          </p:cNvSpPr>
          <p:nvPr>
            <p:ph type="dt" sz="half" idx="10"/>
          </p:nvPr>
        </p:nvSpPr>
        <p:spPr/>
        <p:txBody>
          <a:bodyPr/>
          <a:lstStyle/>
          <a:p>
            <a:fld id="{E2ACCAF3-24F8-4EC1-8411-FDCC3F032243}" type="datetimeFigureOut">
              <a:rPr lang="fr-FR" smtClean="0"/>
              <a:t>06/07/2023</a:t>
            </a:fld>
            <a:endParaRPr lang="fr-FR"/>
          </a:p>
        </p:txBody>
      </p:sp>
      <p:sp>
        <p:nvSpPr>
          <p:cNvPr id="5" name="Espace réservé du pied de page 4">
            <a:extLst>
              <a:ext uri="{FF2B5EF4-FFF2-40B4-BE49-F238E27FC236}">
                <a16:creationId xmlns:a16="http://schemas.microsoft.com/office/drawing/2014/main" id="{CF6B7B11-3A2D-F588-39D5-D66C031A1BC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8649A81-CA2C-CEDA-2190-5D19F898B557}"/>
              </a:ext>
            </a:extLst>
          </p:cNvPr>
          <p:cNvSpPr>
            <a:spLocks noGrp="1"/>
          </p:cNvSpPr>
          <p:nvPr>
            <p:ph type="sldNum" sz="quarter" idx="12"/>
          </p:nvPr>
        </p:nvSpPr>
        <p:spPr/>
        <p:txBody>
          <a:bodyPr/>
          <a:lstStyle/>
          <a:p>
            <a:fld id="{9DDF0C07-8A63-4D1A-B126-FEF3822D111E}" type="slidenum">
              <a:rPr lang="fr-FR" smtClean="0"/>
              <a:t>‹N°›</a:t>
            </a:fld>
            <a:endParaRPr lang="fr-FR"/>
          </a:p>
        </p:txBody>
      </p:sp>
    </p:spTree>
    <p:extLst>
      <p:ext uri="{BB962C8B-B14F-4D97-AF65-F5344CB8AC3E}">
        <p14:creationId xmlns:p14="http://schemas.microsoft.com/office/powerpoint/2010/main" val="2632472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359040-9B88-048B-10A8-90C337ED655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D2C8FBA-0414-EBAE-EA18-15C186158D2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1EBB257-9235-210A-69C1-AEF011D5E7DB}"/>
              </a:ext>
            </a:extLst>
          </p:cNvPr>
          <p:cNvSpPr>
            <a:spLocks noGrp="1"/>
          </p:cNvSpPr>
          <p:nvPr>
            <p:ph type="dt" sz="half" idx="10"/>
          </p:nvPr>
        </p:nvSpPr>
        <p:spPr/>
        <p:txBody>
          <a:bodyPr/>
          <a:lstStyle/>
          <a:p>
            <a:fld id="{E2ACCAF3-24F8-4EC1-8411-FDCC3F032243}" type="datetimeFigureOut">
              <a:rPr lang="fr-FR" smtClean="0"/>
              <a:t>06/07/2023</a:t>
            </a:fld>
            <a:endParaRPr lang="fr-FR"/>
          </a:p>
        </p:txBody>
      </p:sp>
      <p:sp>
        <p:nvSpPr>
          <p:cNvPr id="5" name="Espace réservé du pied de page 4">
            <a:extLst>
              <a:ext uri="{FF2B5EF4-FFF2-40B4-BE49-F238E27FC236}">
                <a16:creationId xmlns:a16="http://schemas.microsoft.com/office/drawing/2014/main" id="{BEB1E29C-ED38-C731-722D-37DC0265E69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DD72D4E-0D89-6647-373C-85DB5198DB85}"/>
              </a:ext>
            </a:extLst>
          </p:cNvPr>
          <p:cNvSpPr>
            <a:spLocks noGrp="1"/>
          </p:cNvSpPr>
          <p:nvPr>
            <p:ph type="sldNum" sz="quarter" idx="12"/>
          </p:nvPr>
        </p:nvSpPr>
        <p:spPr/>
        <p:txBody>
          <a:bodyPr/>
          <a:lstStyle/>
          <a:p>
            <a:fld id="{9DDF0C07-8A63-4D1A-B126-FEF3822D111E}" type="slidenum">
              <a:rPr lang="fr-FR" smtClean="0"/>
              <a:t>‹N°›</a:t>
            </a:fld>
            <a:endParaRPr lang="fr-FR"/>
          </a:p>
        </p:txBody>
      </p:sp>
    </p:spTree>
    <p:extLst>
      <p:ext uri="{BB962C8B-B14F-4D97-AF65-F5344CB8AC3E}">
        <p14:creationId xmlns:p14="http://schemas.microsoft.com/office/powerpoint/2010/main" val="1651681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E1E48C9-9F73-DEBB-BC89-EEAA8D279F35}"/>
              </a:ext>
            </a:extLst>
          </p:cNvPr>
          <p:cNvSpPr>
            <a:spLocks noGrp="1"/>
          </p:cNvSpPr>
          <p:nvPr>
            <p:ph type="title" orient="vert"/>
          </p:nvPr>
        </p:nvSpPr>
        <p:spPr>
          <a:xfrm>
            <a:off x="5409892" y="569240"/>
            <a:ext cx="1630055" cy="9060817"/>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A413B0B-49E2-AD59-9328-6B57666AB59E}"/>
              </a:ext>
            </a:extLst>
          </p:cNvPr>
          <p:cNvSpPr>
            <a:spLocks noGrp="1"/>
          </p:cNvSpPr>
          <p:nvPr>
            <p:ph type="body" orient="vert" idx="1"/>
          </p:nvPr>
        </p:nvSpPr>
        <p:spPr>
          <a:xfrm>
            <a:off x="519728" y="569240"/>
            <a:ext cx="4795669" cy="9060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5AF5A65-FE22-A994-79EA-1653526518B8}"/>
              </a:ext>
            </a:extLst>
          </p:cNvPr>
          <p:cNvSpPr>
            <a:spLocks noGrp="1"/>
          </p:cNvSpPr>
          <p:nvPr>
            <p:ph type="dt" sz="half" idx="10"/>
          </p:nvPr>
        </p:nvSpPr>
        <p:spPr/>
        <p:txBody>
          <a:bodyPr/>
          <a:lstStyle/>
          <a:p>
            <a:fld id="{E2ACCAF3-24F8-4EC1-8411-FDCC3F032243}" type="datetimeFigureOut">
              <a:rPr lang="fr-FR" smtClean="0"/>
              <a:t>06/07/2023</a:t>
            </a:fld>
            <a:endParaRPr lang="fr-FR"/>
          </a:p>
        </p:txBody>
      </p:sp>
      <p:sp>
        <p:nvSpPr>
          <p:cNvPr id="5" name="Espace réservé du pied de page 4">
            <a:extLst>
              <a:ext uri="{FF2B5EF4-FFF2-40B4-BE49-F238E27FC236}">
                <a16:creationId xmlns:a16="http://schemas.microsoft.com/office/drawing/2014/main" id="{7C8E0133-2213-B384-B326-FEF8D513E99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306D836-8765-8249-F0B9-E60E2003CDEA}"/>
              </a:ext>
            </a:extLst>
          </p:cNvPr>
          <p:cNvSpPr>
            <a:spLocks noGrp="1"/>
          </p:cNvSpPr>
          <p:nvPr>
            <p:ph type="sldNum" sz="quarter" idx="12"/>
          </p:nvPr>
        </p:nvSpPr>
        <p:spPr/>
        <p:txBody>
          <a:bodyPr/>
          <a:lstStyle/>
          <a:p>
            <a:fld id="{9DDF0C07-8A63-4D1A-B126-FEF3822D111E}" type="slidenum">
              <a:rPr lang="fr-FR" smtClean="0"/>
              <a:t>‹N°›</a:t>
            </a:fld>
            <a:endParaRPr lang="fr-FR"/>
          </a:p>
        </p:txBody>
      </p:sp>
    </p:spTree>
    <p:extLst>
      <p:ext uri="{BB962C8B-B14F-4D97-AF65-F5344CB8AC3E}">
        <p14:creationId xmlns:p14="http://schemas.microsoft.com/office/powerpoint/2010/main" val="3088759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231F4D-BDA2-8AE1-F1FC-037412AA07E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82DC5B0-7ACD-A9F7-5932-614C264D390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37B2A8B-E1B5-6781-B232-6233DEB03133}"/>
              </a:ext>
            </a:extLst>
          </p:cNvPr>
          <p:cNvSpPr>
            <a:spLocks noGrp="1"/>
          </p:cNvSpPr>
          <p:nvPr>
            <p:ph type="dt" sz="half" idx="10"/>
          </p:nvPr>
        </p:nvSpPr>
        <p:spPr/>
        <p:txBody>
          <a:bodyPr/>
          <a:lstStyle/>
          <a:p>
            <a:fld id="{E2ACCAF3-24F8-4EC1-8411-FDCC3F032243}" type="datetimeFigureOut">
              <a:rPr lang="fr-FR" smtClean="0"/>
              <a:t>06/07/2023</a:t>
            </a:fld>
            <a:endParaRPr lang="fr-FR"/>
          </a:p>
        </p:txBody>
      </p:sp>
      <p:sp>
        <p:nvSpPr>
          <p:cNvPr id="5" name="Espace réservé du pied de page 4">
            <a:extLst>
              <a:ext uri="{FF2B5EF4-FFF2-40B4-BE49-F238E27FC236}">
                <a16:creationId xmlns:a16="http://schemas.microsoft.com/office/drawing/2014/main" id="{A6A930EA-EA0F-5813-9586-E959D06249B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31BC340-7366-66BC-3277-6D33A4DBC114}"/>
              </a:ext>
            </a:extLst>
          </p:cNvPr>
          <p:cNvSpPr>
            <a:spLocks noGrp="1"/>
          </p:cNvSpPr>
          <p:nvPr>
            <p:ph type="sldNum" sz="quarter" idx="12"/>
          </p:nvPr>
        </p:nvSpPr>
        <p:spPr/>
        <p:txBody>
          <a:bodyPr/>
          <a:lstStyle/>
          <a:p>
            <a:fld id="{9DDF0C07-8A63-4D1A-B126-FEF3822D111E}" type="slidenum">
              <a:rPr lang="fr-FR" smtClean="0"/>
              <a:t>‹N°›</a:t>
            </a:fld>
            <a:endParaRPr lang="fr-FR"/>
          </a:p>
        </p:txBody>
      </p:sp>
    </p:spTree>
    <p:extLst>
      <p:ext uri="{BB962C8B-B14F-4D97-AF65-F5344CB8AC3E}">
        <p14:creationId xmlns:p14="http://schemas.microsoft.com/office/powerpoint/2010/main" val="4099327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6FD22A-915A-8A52-AE99-4BFAA697E42B}"/>
              </a:ext>
            </a:extLst>
          </p:cNvPr>
          <p:cNvSpPr>
            <a:spLocks noGrp="1"/>
          </p:cNvSpPr>
          <p:nvPr>
            <p:ph type="title"/>
          </p:nvPr>
        </p:nvSpPr>
        <p:spPr>
          <a:xfrm>
            <a:off x="515790" y="2665530"/>
            <a:ext cx="6520220" cy="4447496"/>
          </a:xfrm>
        </p:spPr>
        <p:txBody>
          <a:bodyPr anchor="b"/>
          <a:lstStyle>
            <a:lvl1pPr>
              <a:defRPr sz="3721"/>
            </a:lvl1pPr>
          </a:lstStyle>
          <a:p>
            <a:r>
              <a:rPr lang="fr-FR"/>
              <a:t>Modifiez le style du titre</a:t>
            </a:r>
          </a:p>
        </p:txBody>
      </p:sp>
      <p:sp>
        <p:nvSpPr>
          <p:cNvPr id="3" name="Espace réservé du texte 2">
            <a:extLst>
              <a:ext uri="{FF2B5EF4-FFF2-40B4-BE49-F238E27FC236}">
                <a16:creationId xmlns:a16="http://schemas.microsoft.com/office/drawing/2014/main" id="{C5D1D4EA-F45E-AEC2-69CF-3228F9A785CF}"/>
              </a:ext>
            </a:extLst>
          </p:cNvPr>
          <p:cNvSpPr>
            <a:spLocks noGrp="1"/>
          </p:cNvSpPr>
          <p:nvPr>
            <p:ph type="body" idx="1"/>
          </p:nvPr>
        </p:nvSpPr>
        <p:spPr>
          <a:xfrm>
            <a:off x="515790" y="7155102"/>
            <a:ext cx="6520220" cy="2338833"/>
          </a:xfrm>
        </p:spPr>
        <p:txBody>
          <a:bodyPr/>
          <a:lstStyle>
            <a:lvl1pPr marL="0" indent="0">
              <a:buNone/>
              <a:defRPr sz="1488">
                <a:solidFill>
                  <a:schemeClr val="tx1">
                    <a:tint val="75000"/>
                  </a:schemeClr>
                </a:solidFill>
              </a:defRPr>
            </a:lvl1pPr>
            <a:lvl2pPr marL="283510" indent="0">
              <a:buNone/>
              <a:defRPr sz="1240">
                <a:solidFill>
                  <a:schemeClr val="tx1">
                    <a:tint val="75000"/>
                  </a:schemeClr>
                </a:solidFill>
              </a:defRPr>
            </a:lvl2pPr>
            <a:lvl3pPr marL="567019" indent="0">
              <a:buNone/>
              <a:defRPr sz="1116">
                <a:solidFill>
                  <a:schemeClr val="tx1">
                    <a:tint val="75000"/>
                  </a:schemeClr>
                </a:solidFill>
              </a:defRPr>
            </a:lvl3pPr>
            <a:lvl4pPr marL="850529" indent="0">
              <a:buNone/>
              <a:defRPr sz="992">
                <a:solidFill>
                  <a:schemeClr val="tx1">
                    <a:tint val="75000"/>
                  </a:schemeClr>
                </a:solidFill>
              </a:defRPr>
            </a:lvl4pPr>
            <a:lvl5pPr marL="1134039" indent="0">
              <a:buNone/>
              <a:defRPr sz="992">
                <a:solidFill>
                  <a:schemeClr val="tx1">
                    <a:tint val="75000"/>
                  </a:schemeClr>
                </a:solidFill>
              </a:defRPr>
            </a:lvl5pPr>
            <a:lvl6pPr marL="1417549" indent="0">
              <a:buNone/>
              <a:defRPr sz="992">
                <a:solidFill>
                  <a:schemeClr val="tx1">
                    <a:tint val="75000"/>
                  </a:schemeClr>
                </a:solidFill>
              </a:defRPr>
            </a:lvl6pPr>
            <a:lvl7pPr marL="1701058" indent="0">
              <a:buNone/>
              <a:defRPr sz="992">
                <a:solidFill>
                  <a:schemeClr val="tx1">
                    <a:tint val="75000"/>
                  </a:schemeClr>
                </a:solidFill>
              </a:defRPr>
            </a:lvl7pPr>
            <a:lvl8pPr marL="1984568" indent="0">
              <a:buNone/>
              <a:defRPr sz="992">
                <a:solidFill>
                  <a:schemeClr val="tx1">
                    <a:tint val="75000"/>
                  </a:schemeClr>
                </a:solidFill>
              </a:defRPr>
            </a:lvl8pPr>
            <a:lvl9pPr marL="2268078" indent="0">
              <a:buNone/>
              <a:defRPr sz="992">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8695E65-7FD2-E87A-1B10-1E45F19CAF8C}"/>
              </a:ext>
            </a:extLst>
          </p:cNvPr>
          <p:cNvSpPr>
            <a:spLocks noGrp="1"/>
          </p:cNvSpPr>
          <p:nvPr>
            <p:ph type="dt" sz="half" idx="10"/>
          </p:nvPr>
        </p:nvSpPr>
        <p:spPr/>
        <p:txBody>
          <a:bodyPr/>
          <a:lstStyle/>
          <a:p>
            <a:fld id="{E2ACCAF3-24F8-4EC1-8411-FDCC3F032243}" type="datetimeFigureOut">
              <a:rPr lang="fr-FR" smtClean="0"/>
              <a:t>06/07/2023</a:t>
            </a:fld>
            <a:endParaRPr lang="fr-FR"/>
          </a:p>
        </p:txBody>
      </p:sp>
      <p:sp>
        <p:nvSpPr>
          <p:cNvPr id="5" name="Espace réservé du pied de page 4">
            <a:extLst>
              <a:ext uri="{FF2B5EF4-FFF2-40B4-BE49-F238E27FC236}">
                <a16:creationId xmlns:a16="http://schemas.microsoft.com/office/drawing/2014/main" id="{EAC378DC-41B9-4BF7-426E-F2192F6A204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D2E784A-D3B1-3867-AC6C-0BFF0C1549C2}"/>
              </a:ext>
            </a:extLst>
          </p:cNvPr>
          <p:cNvSpPr>
            <a:spLocks noGrp="1"/>
          </p:cNvSpPr>
          <p:nvPr>
            <p:ph type="sldNum" sz="quarter" idx="12"/>
          </p:nvPr>
        </p:nvSpPr>
        <p:spPr/>
        <p:txBody>
          <a:bodyPr/>
          <a:lstStyle/>
          <a:p>
            <a:fld id="{9DDF0C07-8A63-4D1A-B126-FEF3822D111E}" type="slidenum">
              <a:rPr lang="fr-FR" smtClean="0"/>
              <a:t>‹N°›</a:t>
            </a:fld>
            <a:endParaRPr lang="fr-FR"/>
          </a:p>
        </p:txBody>
      </p:sp>
    </p:spTree>
    <p:extLst>
      <p:ext uri="{BB962C8B-B14F-4D97-AF65-F5344CB8AC3E}">
        <p14:creationId xmlns:p14="http://schemas.microsoft.com/office/powerpoint/2010/main" val="1887030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F870E7-C78B-ACF5-78B7-4A376D7E776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7E32AF4-90A8-3C53-530B-4F1193AECB12}"/>
              </a:ext>
            </a:extLst>
          </p:cNvPr>
          <p:cNvSpPr>
            <a:spLocks noGrp="1"/>
          </p:cNvSpPr>
          <p:nvPr>
            <p:ph sz="half" idx="1"/>
          </p:nvPr>
        </p:nvSpPr>
        <p:spPr>
          <a:xfrm>
            <a:off x="519728" y="2846200"/>
            <a:ext cx="3212862" cy="67838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26747FB-3246-2B2B-F833-28F13073841D}"/>
              </a:ext>
            </a:extLst>
          </p:cNvPr>
          <p:cNvSpPr>
            <a:spLocks noGrp="1"/>
          </p:cNvSpPr>
          <p:nvPr>
            <p:ph sz="half" idx="2"/>
          </p:nvPr>
        </p:nvSpPr>
        <p:spPr>
          <a:xfrm>
            <a:off x="3827085" y="2846200"/>
            <a:ext cx="3212862" cy="67838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0203E6F-12EE-8F61-5528-D18ED1B2FB02}"/>
              </a:ext>
            </a:extLst>
          </p:cNvPr>
          <p:cNvSpPr>
            <a:spLocks noGrp="1"/>
          </p:cNvSpPr>
          <p:nvPr>
            <p:ph type="dt" sz="half" idx="10"/>
          </p:nvPr>
        </p:nvSpPr>
        <p:spPr/>
        <p:txBody>
          <a:bodyPr/>
          <a:lstStyle/>
          <a:p>
            <a:fld id="{E2ACCAF3-24F8-4EC1-8411-FDCC3F032243}" type="datetimeFigureOut">
              <a:rPr lang="fr-FR" smtClean="0"/>
              <a:t>06/07/2023</a:t>
            </a:fld>
            <a:endParaRPr lang="fr-FR"/>
          </a:p>
        </p:txBody>
      </p:sp>
      <p:sp>
        <p:nvSpPr>
          <p:cNvPr id="6" name="Espace réservé du pied de page 5">
            <a:extLst>
              <a:ext uri="{FF2B5EF4-FFF2-40B4-BE49-F238E27FC236}">
                <a16:creationId xmlns:a16="http://schemas.microsoft.com/office/drawing/2014/main" id="{DF99F6E9-3478-88F6-9AA4-893CD7394BE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A3102CA-B58A-E871-BDAE-DE864DEEB679}"/>
              </a:ext>
            </a:extLst>
          </p:cNvPr>
          <p:cNvSpPr>
            <a:spLocks noGrp="1"/>
          </p:cNvSpPr>
          <p:nvPr>
            <p:ph type="sldNum" sz="quarter" idx="12"/>
          </p:nvPr>
        </p:nvSpPr>
        <p:spPr/>
        <p:txBody>
          <a:bodyPr/>
          <a:lstStyle/>
          <a:p>
            <a:fld id="{9DDF0C07-8A63-4D1A-B126-FEF3822D111E}" type="slidenum">
              <a:rPr lang="fr-FR" smtClean="0"/>
              <a:t>‹N°›</a:t>
            </a:fld>
            <a:endParaRPr lang="fr-FR"/>
          </a:p>
        </p:txBody>
      </p:sp>
    </p:spTree>
    <p:extLst>
      <p:ext uri="{BB962C8B-B14F-4D97-AF65-F5344CB8AC3E}">
        <p14:creationId xmlns:p14="http://schemas.microsoft.com/office/powerpoint/2010/main" val="413132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69724C-854C-8711-E99B-AF9C9826D1A7}"/>
              </a:ext>
            </a:extLst>
          </p:cNvPr>
          <p:cNvSpPr>
            <a:spLocks noGrp="1"/>
          </p:cNvSpPr>
          <p:nvPr>
            <p:ph type="title"/>
          </p:nvPr>
        </p:nvSpPr>
        <p:spPr>
          <a:xfrm>
            <a:off x="520712" y="569241"/>
            <a:ext cx="6520220" cy="2066590"/>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60D8355-DA0C-4EA7-8CC5-3CFD9A3953C9}"/>
              </a:ext>
            </a:extLst>
          </p:cNvPr>
          <p:cNvSpPr>
            <a:spLocks noGrp="1"/>
          </p:cNvSpPr>
          <p:nvPr>
            <p:ph type="body" idx="1"/>
          </p:nvPr>
        </p:nvSpPr>
        <p:spPr>
          <a:xfrm>
            <a:off x="520712" y="2620980"/>
            <a:ext cx="3198097" cy="1284502"/>
          </a:xfrm>
        </p:spPr>
        <p:txBody>
          <a:bodyPr anchor="b"/>
          <a:lstStyle>
            <a:lvl1pPr marL="0" indent="0">
              <a:buNone/>
              <a:defRPr sz="1488" b="1"/>
            </a:lvl1pPr>
            <a:lvl2pPr marL="283510" indent="0">
              <a:buNone/>
              <a:defRPr sz="1240" b="1"/>
            </a:lvl2pPr>
            <a:lvl3pPr marL="567019" indent="0">
              <a:buNone/>
              <a:defRPr sz="1116" b="1"/>
            </a:lvl3pPr>
            <a:lvl4pPr marL="850529" indent="0">
              <a:buNone/>
              <a:defRPr sz="992" b="1"/>
            </a:lvl4pPr>
            <a:lvl5pPr marL="1134039" indent="0">
              <a:buNone/>
              <a:defRPr sz="992" b="1"/>
            </a:lvl5pPr>
            <a:lvl6pPr marL="1417549" indent="0">
              <a:buNone/>
              <a:defRPr sz="992" b="1"/>
            </a:lvl6pPr>
            <a:lvl7pPr marL="1701058" indent="0">
              <a:buNone/>
              <a:defRPr sz="992" b="1"/>
            </a:lvl7pPr>
            <a:lvl8pPr marL="1984568" indent="0">
              <a:buNone/>
              <a:defRPr sz="992" b="1"/>
            </a:lvl8pPr>
            <a:lvl9pPr marL="2268078" indent="0">
              <a:buNone/>
              <a:defRPr sz="992"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8AA0F52-0F00-1343-8CA3-CEA28C8196A3}"/>
              </a:ext>
            </a:extLst>
          </p:cNvPr>
          <p:cNvSpPr>
            <a:spLocks noGrp="1"/>
          </p:cNvSpPr>
          <p:nvPr>
            <p:ph sz="half" idx="2"/>
          </p:nvPr>
        </p:nvSpPr>
        <p:spPr>
          <a:xfrm>
            <a:off x="520712" y="3905482"/>
            <a:ext cx="3198097" cy="57443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D91C1CC-2FED-4E10-367B-B3891E974C4F}"/>
              </a:ext>
            </a:extLst>
          </p:cNvPr>
          <p:cNvSpPr>
            <a:spLocks noGrp="1"/>
          </p:cNvSpPr>
          <p:nvPr>
            <p:ph type="body" sz="quarter" idx="3"/>
          </p:nvPr>
        </p:nvSpPr>
        <p:spPr>
          <a:xfrm>
            <a:off x="3827085" y="2620980"/>
            <a:ext cx="3213847" cy="1284502"/>
          </a:xfrm>
        </p:spPr>
        <p:txBody>
          <a:bodyPr anchor="b"/>
          <a:lstStyle>
            <a:lvl1pPr marL="0" indent="0">
              <a:buNone/>
              <a:defRPr sz="1488" b="1"/>
            </a:lvl1pPr>
            <a:lvl2pPr marL="283510" indent="0">
              <a:buNone/>
              <a:defRPr sz="1240" b="1"/>
            </a:lvl2pPr>
            <a:lvl3pPr marL="567019" indent="0">
              <a:buNone/>
              <a:defRPr sz="1116" b="1"/>
            </a:lvl3pPr>
            <a:lvl4pPr marL="850529" indent="0">
              <a:buNone/>
              <a:defRPr sz="992" b="1"/>
            </a:lvl4pPr>
            <a:lvl5pPr marL="1134039" indent="0">
              <a:buNone/>
              <a:defRPr sz="992" b="1"/>
            </a:lvl5pPr>
            <a:lvl6pPr marL="1417549" indent="0">
              <a:buNone/>
              <a:defRPr sz="992" b="1"/>
            </a:lvl6pPr>
            <a:lvl7pPr marL="1701058" indent="0">
              <a:buNone/>
              <a:defRPr sz="992" b="1"/>
            </a:lvl7pPr>
            <a:lvl8pPr marL="1984568" indent="0">
              <a:buNone/>
              <a:defRPr sz="992" b="1"/>
            </a:lvl8pPr>
            <a:lvl9pPr marL="2268078" indent="0">
              <a:buNone/>
              <a:defRPr sz="992"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51D44C5-4C98-EDD1-2517-2DF73AC3B268}"/>
              </a:ext>
            </a:extLst>
          </p:cNvPr>
          <p:cNvSpPr>
            <a:spLocks noGrp="1"/>
          </p:cNvSpPr>
          <p:nvPr>
            <p:ph sz="quarter" idx="4"/>
          </p:nvPr>
        </p:nvSpPr>
        <p:spPr>
          <a:xfrm>
            <a:off x="3827085" y="3905482"/>
            <a:ext cx="3213847" cy="57443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9995875-CC43-29BB-34A7-CF43EABDC4F5}"/>
              </a:ext>
            </a:extLst>
          </p:cNvPr>
          <p:cNvSpPr>
            <a:spLocks noGrp="1"/>
          </p:cNvSpPr>
          <p:nvPr>
            <p:ph type="dt" sz="half" idx="10"/>
          </p:nvPr>
        </p:nvSpPr>
        <p:spPr/>
        <p:txBody>
          <a:bodyPr/>
          <a:lstStyle/>
          <a:p>
            <a:fld id="{E2ACCAF3-24F8-4EC1-8411-FDCC3F032243}" type="datetimeFigureOut">
              <a:rPr lang="fr-FR" smtClean="0"/>
              <a:t>06/07/2023</a:t>
            </a:fld>
            <a:endParaRPr lang="fr-FR"/>
          </a:p>
        </p:txBody>
      </p:sp>
      <p:sp>
        <p:nvSpPr>
          <p:cNvPr id="8" name="Espace réservé du pied de page 7">
            <a:extLst>
              <a:ext uri="{FF2B5EF4-FFF2-40B4-BE49-F238E27FC236}">
                <a16:creationId xmlns:a16="http://schemas.microsoft.com/office/drawing/2014/main" id="{0515C3BC-8152-BF2E-AF63-3DFEC5BE3BF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A56212F-EBEC-09B5-3F2D-16B3DAFA50AF}"/>
              </a:ext>
            </a:extLst>
          </p:cNvPr>
          <p:cNvSpPr>
            <a:spLocks noGrp="1"/>
          </p:cNvSpPr>
          <p:nvPr>
            <p:ph type="sldNum" sz="quarter" idx="12"/>
          </p:nvPr>
        </p:nvSpPr>
        <p:spPr/>
        <p:txBody>
          <a:bodyPr/>
          <a:lstStyle/>
          <a:p>
            <a:fld id="{9DDF0C07-8A63-4D1A-B126-FEF3822D111E}" type="slidenum">
              <a:rPr lang="fr-FR" smtClean="0"/>
              <a:t>‹N°›</a:t>
            </a:fld>
            <a:endParaRPr lang="fr-FR"/>
          </a:p>
        </p:txBody>
      </p:sp>
    </p:spTree>
    <p:extLst>
      <p:ext uri="{BB962C8B-B14F-4D97-AF65-F5344CB8AC3E}">
        <p14:creationId xmlns:p14="http://schemas.microsoft.com/office/powerpoint/2010/main" val="2418188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F92377-7F82-0A12-FB90-C272A82624F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104A5AE-EBB5-A7B6-54EB-B868CF82B36C}"/>
              </a:ext>
            </a:extLst>
          </p:cNvPr>
          <p:cNvSpPr>
            <a:spLocks noGrp="1"/>
          </p:cNvSpPr>
          <p:nvPr>
            <p:ph type="dt" sz="half" idx="10"/>
          </p:nvPr>
        </p:nvSpPr>
        <p:spPr/>
        <p:txBody>
          <a:bodyPr/>
          <a:lstStyle/>
          <a:p>
            <a:fld id="{E2ACCAF3-24F8-4EC1-8411-FDCC3F032243}" type="datetimeFigureOut">
              <a:rPr lang="fr-FR" smtClean="0"/>
              <a:t>06/07/2023</a:t>
            </a:fld>
            <a:endParaRPr lang="fr-FR"/>
          </a:p>
        </p:txBody>
      </p:sp>
      <p:sp>
        <p:nvSpPr>
          <p:cNvPr id="4" name="Espace réservé du pied de page 3">
            <a:extLst>
              <a:ext uri="{FF2B5EF4-FFF2-40B4-BE49-F238E27FC236}">
                <a16:creationId xmlns:a16="http://schemas.microsoft.com/office/drawing/2014/main" id="{B69289EA-637B-5D8F-4EC2-D18CAC52FB4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77C7445-932B-1C81-D587-5FDD8890ACE4}"/>
              </a:ext>
            </a:extLst>
          </p:cNvPr>
          <p:cNvSpPr>
            <a:spLocks noGrp="1"/>
          </p:cNvSpPr>
          <p:nvPr>
            <p:ph type="sldNum" sz="quarter" idx="12"/>
          </p:nvPr>
        </p:nvSpPr>
        <p:spPr/>
        <p:txBody>
          <a:bodyPr/>
          <a:lstStyle/>
          <a:p>
            <a:fld id="{9DDF0C07-8A63-4D1A-B126-FEF3822D111E}" type="slidenum">
              <a:rPr lang="fr-FR" smtClean="0"/>
              <a:t>‹N°›</a:t>
            </a:fld>
            <a:endParaRPr lang="fr-FR"/>
          </a:p>
        </p:txBody>
      </p:sp>
    </p:spTree>
    <p:extLst>
      <p:ext uri="{BB962C8B-B14F-4D97-AF65-F5344CB8AC3E}">
        <p14:creationId xmlns:p14="http://schemas.microsoft.com/office/powerpoint/2010/main" val="3775888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67E5541-172F-1CA5-ED4C-C0C314E7D291}"/>
              </a:ext>
            </a:extLst>
          </p:cNvPr>
          <p:cNvSpPr>
            <a:spLocks noGrp="1"/>
          </p:cNvSpPr>
          <p:nvPr>
            <p:ph type="dt" sz="half" idx="10"/>
          </p:nvPr>
        </p:nvSpPr>
        <p:spPr/>
        <p:txBody>
          <a:bodyPr/>
          <a:lstStyle/>
          <a:p>
            <a:fld id="{E2ACCAF3-24F8-4EC1-8411-FDCC3F032243}" type="datetimeFigureOut">
              <a:rPr lang="fr-FR" smtClean="0"/>
              <a:t>06/07/2023</a:t>
            </a:fld>
            <a:endParaRPr lang="fr-FR"/>
          </a:p>
        </p:txBody>
      </p:sp>
      <p:sp>
        <p:nvSpPr>
          <p:cNvPr id="3" name="Espace réservé du pied de page 2">
            <a:extLst>
              <a:ext uri="{FF2B5EF4-FFF2-40B4-BE49-F238E27FC236}">
                <a16:creationId xmlns:a16="http://schemas.microsoft.com/office/drawing/2014/main" id="{3487692B-A72A-CF2C-424F-EB0D3068E24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6FE9E93-A6D7-D6D4-9DEF-04BCAFD4F0C8}"/>
              </a:ext>
            </a:extLst>
          </p:cNvPr>
          <p:cNvSpPr>
            <a:spLocks noGrp="1"/>
          </p:cNvSpPr>
          <p:nvPr>
            <p:ph type="sldNum" sz="quarter" idx="12"/>
          </p:nvPr>
        </p:nvSpPr>
        <p:spPr/>
        <p:txBody>
          <a:bodyPr/>
          <a:lstStyle/>
          <a:p>
            <a:fld id="{9DDF0C07-8A63-4D1A-B126-FEF3822D111E}" type="slidenum">
              <a:rPr lang="fr-FR" smtClean="0"/>
              <a:t>‹N°›</a:t>
            </a:fld>
            <a:endParaRPr lang="fr-FR"/>
          </a:p>
        </p:txBody>
      </p:sp>
    </p:spTree>
    <p:extLst>
      <p:ext uri="{BB962C8B-B14F-4D97-AF65-F5344CB8AC3E}">
        <p14:creationId xmlns:p14="http://schemas.microsoft.com/office/powerpoint/2010/main" val="124901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2D184B-9BDA-FBB3-156A-916BF530775D}"/>
              </a:ext>
            </a:extLst>
          </p:cNvPr>
          <p:cNvSpPr>
            <a:spLocks noGrp="1"/>
          </p:cNvSpPr>
          <p:nvPr>
            <p:ph type="title"/>
          </p:nvPr>
        </p:nvSpPr>
        <p:spPr>
          <a:xfrm>
            <a:off x="520712" y="712788"/>
            <a:ext cx="2438192" cy="2494756"/>
          </a:xfrm>
        </p:spPr>
        <p:txBody>
          <a:bodyPr anchor="b"/>
          <a:lstStyle>
            <a:lvl1pPr>
              <a:defRPr sz="1984"/>
            </a:lvl1pPr>
          </a:lstStyle>
          <a:p>
            <a:r>
              <a:rPr lang="fr-FR"/>
              <a:t>Modifiez le style du titre</a:t>
            </a:r>
          </a:p>
        </p:txBody>
      </p:sp>
      <p:sp>
        <p:nvSpPr>
          <p:cNvPr id="3" name="Espace réservé du contenu 2">
            <a:extLst>
              <a:ext uri="{FF2B5EF4-FFF2-40B4-BE49-F238E27FC236}">
                <a16:creationId xmlns:a16="http://schemas.microsoft.com/office/drawing/2014/main" id="{86A82B0A-E73A-6B52-E287-7F3377F591AF}"/>
              </a:ext>
            </a:extLst>
          </p:cNvPr>
          <p:cNvSpPr>
            <a:spLocks noGrp="1"/>
          </p:cNvSpPr>
          <p:nvPr>
            <p:ph idx="1"/>
          </p:nvPr>
        </p:nvSpPr>
        <p:spPr>
          <a:xfrm>
            <a:off x="3213847" y="1539424"/>
            <a:ext cx="3827085" cy="7598117"/>
          </a:xfrm>
        </p:spPr>
        <p:txBody>
          <a:bodyPr/>
          <a:lstStyle>
            <a:lvl1pPr>
              <a:defRPr sz="1984"/>
            </a:lvl1pPr>
            <a:lvl2pPr>
              <a:defRPr sz="1736"/>
            </a:lvl2pPr>
            <a:lvl3pPr>
              <a:defRPr sz="1488"/>
            </a:lvl3pPr>
            <a:lvl4pPr>
              <a:defRPr sz="1240"/>
            </a:lvl4pPr>
            <a:lvl5pPr>
              <a:defRPr sz="1240"/>
            </a:lvl5pPr>
            <a:lvl6pPr>
              <a:defRPr sz="1240"/>
            </a:lvl6pPr>
            <a:lvl7pPr>
              <a:defRPr sz="1240"/>
            </a:lvl7pPr>
            <a:lvl8pPr>
              <a:defRPr sz="1240"/>
            </a:lvl8pPr>
            <a:lvl9pPr>
              <a:defRPr sz="124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27CFF01-C7EF-F5A1-EF93-D3C1D4C81B8F}"/>
              </a:ext>
            </a:extLst>
          </p:cNvPr>
          <p:cNvSpPr>
            <a:spLocks noGrp="1"/>
          </p:cNvSpPr>
          <p:nvPr>
            <p:ph type="body" sz="half" idx="2"/>
          </p:nvPr>
        </p:nvSpPr>
        <p:spPr>
          <a:xfrm>
            <a:off x="520712" y="3207544"/>
            <a:ext cx="2438192" cy="5942372"/>
          </a:xfrm>
        </p:spPr>
        <p:txBody>
          <a:bodyPr/>
          <a:lstStyle>
            <a:lvl1pPr marL="0" indent="0">
              <a:buNone/>
              <a:defRPr sz="992"/>
            </a:lvl1pPr>
            <a:lvl2pPr marL="283510" indent="0">
              <a:buNone/>
              <a:defRPr sz="868"/>
            </a:lvl2pPr>
            <a:lvl3pPr marL="567019" indent="0">
              <a:buNone/>
              <a:defRPr sz="744"/>
            </a:lvl3pPr>
            <a:lvl4pPr marL="850529" indent="0">
              <a:buNone/>
              <a:defRPr sz="620"/>
            </a:lvl4pPr>
            <a:lvl5pPr marL="1134039" indent="0">
              <a:buNone/>
              <a:defRPr sz="620"/>
            </a:lvl5pPr>
            <a:lvl6pPr marL="1417549" indent="0">
              <a:buNone/>
              <a:defRPr sz="620"/>
            </a:lvl6pPr>
            <a:lvl7pPr marL="1701058" indent="0">
              <a:buNone/>
              <a:defRPr sz="620"/>
            </a:lvl7pPr>
            <a:lvl8pPr marL="1984568" indent="0">
              <a:buNone/>
              <a:defRPr sz="620"/>
            </a:lvl8pPr>
            <a:lvl9pPr marL="2268078" indent="0">
              <a:buNone/>
              <a:defRPr sz="62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374DC9E-AA31-2553-1F2B-C8EFD82CE51A}"/>
              </a:ext>
            </a:extLst>
          </p:cNvPr>
          <p:cNvSpPr>
            <a:spLocks noGrp="1"/>
          </p:cNvSpPr>
          <p:nvPr>
            <p:ph type="dt" sz="half" idx="10"/>
          </p:nvPr>
        </p:nvSpPr>
        <p:spPr/>
        <p:txBody>
          <a:bodyPr/>
          <a:lstStyle/>
          <a:p>
            <a:fld id="{E2ACCAF3-24F8-4EC1-8411-FDCC3F032243}" type="datetimeFigureOut">
              <a:rPr lang="fr-FR" smtClean="0"/>
              <a:t>06/07/2023</a:t>
            </a:fld>
            <a:endParaRPr lang="fr-FR"/>
          </a:p>
        </p:txBody>
      </p:sp>
      <p:sp>
        <p:nvSpPr>
          <p:cNvPr id="6" name="Espace réservé du pied de page 5">
            <a:extLst>
              <a:ext uri="{FF2B5EF4-FFF2-40B4-BE49-F238E27FC236}">
                <a16:creationId xmlns:a16="http://schemas.microsoft.com/office/drawing/2014/main" id="{627165FA-4B8C-E021-EEBC-C0E55EC7DEC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907FE1B-9C10-2DD0-526D-5CD8C40149EB}"/>
              </a:ext>
            </a:extLst>
          </p:cNvPr>
          <p:cNvSpPr>
            <a:spLocks noGrp="1"/>
          </p:cNvSpPr>
          <p:nvPr>
            <p:ph type="sldNum" sz="quarter" idx="12"/>
          </p:nvPr>
        </p:nvSpPr>
        <p:spPr/>
        <p:txBody>
          <a:bodyPr/>
          <a:lstStyle/>
          <a:p>
            <a:fld id="{9DDF0C07-8A63-4D1A-B126-FEF3822D111E}" type="slidenum">
              <a:rPr lang="fr-FR" smtClean="0"/>
              <a:t>‹N°›</a:t>
            </a:fld>
            <a:endParaRPr lang="fr-FR"/>
          </a:p>
        </p:txBody>
      </p:sp>
    </p:spTree>
    <p:extLst>
      <p:ext uri="{BB962C8B-B14F-4D97-AF65-F5344CB8AC3E}">
        <p14:creationId xmlns:p14="http://schemas.microsoft.com/office/powerpoint/2010/main" val="2875176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194B0C-7BB2-316F-9D15-84AE9824BAEC}"/>
              </a:ext>
            </a:extLst>
          </p:cNvPr>
          <p:cNvSpPr>
            <a:spLocks noGrp="1"/>
          </p:cNvSpPr>
          <p:nvPr>
            <p:ph type="title"/>
          </p:nvPr>
        </p:nvSpPr>
        <p:spPr>
          <a:xfrm>
            <a:off x="520712" y="712788"/>
            <a:ext cx="2438192" cy="2494756"/>
          </a:xfrm>
        </p:spPr>
        <p:txBody>
          <a:bodyPr anchor="b"/>
          <a:lstStyle>
            <a:lvl1pPr>
              <a:defRPr sz="1984"/>
            </a:lvl1pPr>
          </a:lstStyle>
          <a:p>
            <a:r>
              <a:rPr lang="fr-FR"/>
              <a:t>Modifiez le style du titre</a:t>
            </a:r>
          </a:p>
        </p:txBody>
      </p:sp>
      <p:sp>
        <p:nvSpPr>
          <p:cNvPr id="3" name="Espace réservé pour une image  2">
            <a:extLst>
              <a:ext uri="{FF2B5EF4-FFF2-40B4-BE49-F238E27FC236}">
                <a16:creationId xmlns:a16="http://schemas.microsoft.com/office/drawing/2014/main" id="{A7CC3D6B-EDC6-AD00-7873-6DB59209A000}"/>
              </a:ext>
            </a:extLst>
          </p:cNvPr>
          <p:cNvSpPr>
            <a:spLocks noGrp="1"/>
          </p:cNvSpPr>
          <p:nvPr>
            <p:ph type="pic" idx="1"/>
          </p:nvPr>
        </p:nvSpPr>
        <p:spPr>
          <a:xfrm>
            <a:off x="3213847" y="1539424"/>
            <a:ext cx="3827085" cy="7598117"/>
          </a:xfrm>
        </p:spPr>
        <p:txBody>
          <a:bodyPr/>
          <a:lstStyle>
            <a:lvl1pPr marL="0" indent="0">
              <a:buNone/>
              <a:defRPr sz="1984"/>
            </a:lvl1pPr>
            <a:lvl2pPr marL="283510" indent="0">
              <a:buNone/>
              <a:defRPr sz="1736"/>
            </a:lvl2pPr>
            <a:lvl3pPr marL="567019" indent="0">
              <a:buNone/>
              <a:defRPr sz="1488"/>
            </a:lvl3pPr>
            <a:lvl4pPr marL="850529" indent="0">
              <a:buNone/>
              <a:defRPr sz="1240"/>
            </a:lvl4pPr>
            <a:lvl5pPr marL="1134039" indent="0">
              <a:buNone/>
              <a:defRPr sz="1240"/>
            </a:lvl5pPr>
            <a:lvl6pPr marL="1417549" indent="0">
              <a:buNone/>
              <a:defRPr sz="1240"/>
            </a:lvl6pPr>
            <a:lvl7pPr marL="1701058" indent="0">
              <a:buNone/>
              <a:defRPr sz="1240"/>
            </a:lvl7pPr>
            <a:lvl8pPr marL="1984568" indent="0">
              <a:buNone/>
              <a:defRPr sz="1240"/>
            </a:lvl8pPr>
            <a:lvl9pPr marL="2268078" indent="0">
              <a:buNone/>
              <a:defRPr sz="1240"/>
            </a:lvl9pPr>
          </a:lstStyle>
          <a:p>
            <a:endParaRPr lang="fr-FR"/>
          </a:p>
        </p:txBody>
      </p:sp>
      <p:sp>
        <p:nvSpPr>
          <p:cNvPr id="4" name="Espace réservé du texte 3">
            <a:extLst>
              <a:ext uri="{FF2B5EF4-FFF2-40B4-BE49-F238E27FC236}">
                <a16:creationId xmlns:a16="http://schemas.microsoft.com/office/drawing/2014/main" id="{8894F0BC-60F4-AABB-47ED-E4ADECE5829D}"/>
              </a:ext>
            </a:extLst>
          </p:cNvPr>
          <p:cNvSpPr>
            <a:spLocks noGrp="1"/>
          </p:cNvSpPr>
          <p:nvPr>
            <p:ph type="body" sz="half" idx="2"/>
          </p:nvPr>
        </p:nvSpPr>
        <p:spPr>
          <a:xfrm>
            <a:off x="520712" y="3207544"/>
            <a:ext cx="2438192" cy="5942372"/>
          </a:xfrm>
        </p:spPr>
        <p:txBody>
          <a:bodyPr/>
          <a:lstStyle>
            <a:lvl1pPr marL="0" indent="0">
              <a:buNone/>
              <a:defRPr sz="992"/>
            </a:lvl1pPr>
            <a:lvl2pPr marL="283510" indent="0">
              <a:buNone/>
              <a:defRPr sz="868"/>
            </a:lvl2pPr>
            <a:lvl3pPr marL="567019" indent="0">
              <a:buNone/>
              <a:defRPr sz="744"/>
            </a:lvl3pPr>
            <a:lvl4pPr marL="850529" indent="0">
              <a:buNone/>
              <a:defRPr sz="620"/>
            </a:lvl4pPr>
            <a:lvl5pPr marL="1134039" indent="0">
              <a:buNone/>
              <a:defRPr sz="620"/>
            </a:lvl5pPr>
            <a:lvl6pPr marL="1417549" indent="0">
              <a:buNone/>
              <a:defRPr sz="620"/>
            </a:lvl6pPr>
            <a:lvl7pPr marL="1701058" indent="0">
              <a:buNone/>
              <a:defRPr sz="620"/>
            </a:lvl7pPr>
            <a:lvl8pPr marL="1984568" indent="0">
              <a:buNone/>
              <a:defRPr sz="620"/>
            </a:lvl8pPr>
            <a:lvl9pPr marL="2268078" indent="0">
              <a:buNone/>
              <a:defRPr sz="62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9BC9D59-8575-5252-18DC-3F13F4BE916D}"/>
              </a:ext>
            </a:extLst>
          </p:cNvPr>
          <p:cNvSpPr>
            <a:spLocks noGrp="1"/>
          </p:cNvSpPr>
          <p:nvPr>
            <p:ph type="dt" sz="half" idx="10"/>
          </p:nvPr>
        </p:nvSpPr>
        <p:spPr/>
        <p:txBody>
          <a:bodyPr/>
          <a:lstStyle/>
          <a:p>
            <a:fld id="{E2ACCAF3-24F8-4EC1-8411-FDCC3F032243}" type="datetimeFigureOut">
              <a:rPr lang="fr-FR" smtClean="0"/>
              <a:t>06/07/2023</a:t>
            </a:fld>
            <a:endParaRPr lang="fr-FR"/>
          </a:p>
        </p:txBody>
      </p:sp>
      <p:sp>
        <p:nvSpPr>
          <p:cNvPr id="6" name="Espace réservé du pied de page 5">
            <a:extLst>
              <a:ext uri="{FF2B5EF4-FFF2-40B4-BE49-F238E27FC236}">
                <a16:creationId xmlns:a16="http://schemas.microsoft.com/office/drawing/2014/main" id="{3E3954D0-A4E3-5147-3952-3D64B05E8F3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A67102A-6424-E188-C34A-774856D24706}"/>
              </a:ext>
            </a:extLst>
          </p:cNvPr>
          <p:cNvSpPr>
            <a:spLocks noGrp="1"/>
          </p:cNvSpPr>
          <p:nvPr>
            <p:ph type="sldNum" sz="quarter" idx="12"/>
          </p:nvPr>
        </p:nvSpPr>
        <p:spPr/>
        <p:txBody>
          <a:bodyPr/>
          <a:lstStyle/>
          <a:p>
            <a:fld id="{9DDF0C07-8A63-4D1A-B126-FEF3822D111E}" type="slidenum">
              <a:rPr lang="fr-FR" smtClean="0"/>
              <a:t>‹N°›</a:t>
            </a:fld>
            <a:endParaRPr lang="fr-FR"/>
          </a:p>
        </p:txBody>
      </p:sp>
    </p:spTree>
    <p:extLst>
      <p:ext uri="{BB962C8B-B14F-4D97-AF65-F5344CB8AC3E}">
        <p14:creationId xmlns:p14="http://schemas.microsoft.com/office/powerpoint/2010/main" val="1953476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7D3B3EA-61D5-1E37-8DEC-41BC3A996D7A}"/>
              </a:ext>
            </a:extLst>
          </p:cNvPr>
          <p:cNvSpPr>
            <a:spLocks noGrp="1"/>
          </p:cNvSpPr>
          <p:nvPr>
            <p:ph type="title"/>
          </p:nvPr>
        </p:nvSpPr>
        <p:spPr>
          <a:xfrm>
            <a:off x="519728" y="569241"/>
            <a:ext cx="6520220" cy="206659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B195DB2-1CEC-3D3C-A963-E16A5E884828}"/>
              </a:ext>
            </a:extLst>
          </p:cNvPr>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28DEEA2-54BA-FB2A-8964-0136CD30C879}"/>
              </a:ext>
            </a:extLst>
          </p:cNvPr>
          <p:cNvSpPr>
            <a:spLocks noGrp="1"/>
          </p:cNvSpPr>
          <p:nvPr>
            <p:ph type="dt" sz="half" idx="2"/>
          </p:nvPr>
        </p:nvSpPr>
        <p:spPr>
          <a:xfrm>
            <a:off x="519728" y="9909727"/>
            <a:ext cx="1700927" cy="569240"/>
          </a:xfrm>
          <a:prstGeom prst="rect">
            <a:avLst/>
          </a:prstGeom>
        </p:spPr>
        <p:txBody>
          <a:bodyPr vert="horz" lIns="91440" tIns="45720" rIns="91440" bIns="45720" rtlCol="0" anchor="ctr"/>
          <a:lstStyle>
            <a:lvl1pPr algn="l">
              <a:defRPr sz="744">
                <a:solidFill>
                  <a:schemeClr val="tx1">
                    <a:tint val="75000"/>
                  </a:schemeClr>
                </a:solidFill>
              </a:defRPr>
            </a:lvl1pPr>
          </a:lstStyle>
          <a:p>
            <a:fld id="{E2ACCAF3-24F8-4EC1-8411-FDCC3F032243}" type="datetimeFigureOut">
              <a:rPr lang="fr-FR" smtClean="0"/>
              <a:t>06/07/2023</a:t>
            </a:fld>
            <a:endParaRPr lang="fr-FR"/>
          </a:p>
        </p:txBody>
      </p:sp>
      <p:sp>
        <p:nvSpPr>
          <p:cNvPr id="5" name="Espace réservé du pied de page 4">
            <a:extLst>
              <a:ext uri="{FF2B5EF4-FFF2-40B4-BE49-F238E27FC236}">
                <a16:creationId xmlns:a16="http://schemas.microsoft.com/office/drawing/2014/main" id="{9F328BCB-CC97-13F1-03A7-6377C580D147}"/>
              </a:ext>
            </a:extLst>
          </p:cNvPr>
          <p:cNvSpPr>
            <a:spLocks noGrp="1"/>
          </p:cNvSpPr>
          <p:nvPr>
            <p:ph type="ftr" sz="quarter" idx="3"/>
          </p:nvPr>
        </p:nvSpPr>
        <p:spPr>
          <a:xfrm>
            <a:off x="2504143" y="9909727"/>
            <a:ext cx="2551390" cy="569240"/>
          </a:xfrm>
          <a:prstGeom prst="rect">
            <a:avLst/>
          </a:prstGeom>
        </p:spPr>
        <p:txBody>
          <a:bodyPr vert="horz" lIns="91440" tIns="45720" rIns="91440" bIns="45720" rtlCol="0" anchor="ctr"/>
          <a:lstStyle>
            <a:lvl1pPr algn="ctr">
              <a:defRPr sz="744">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E1F1E20-2E0E-D7EB-FC4A-0CE73E0256B3}"/>
              </a:ext>
            </a:extLst>
          </p:cNvPr>
          <p:cNvSpPr>
            <a:spLocks noGrp="1"/>
          </p:cNvSpPr>
          <p:nvPr>
            <p:ph type="sldNum" sz="quarter" idx="4"/>
          </p:nvPr>
        </p:nvSpPr>
        <p:spPr>
          <a:xfrm>
            <a:off x="5339020" y="9909727"/>
            <a:ext cx="1700927" cy="569240"/>
          </a:xfrm>
          <a:prstGeom prst="rect">
            <a:avLst/>
          </a:prstGeom>
        </p:spPr>
        <p:txBody>
          <a:bodyPr vert="horz" lIns="91440" tIns="45720" rIns="91440" bIns="45720" rtlCol="0" anchor="ctr"/>
          <a:lstStyle>
            <a:lvl1pPr algn="r">
              <a:defRPr sz="744">
                <a:solidFill>
                  <a:schemeClr val="tx1">
                    <a:tint val="75000"/>
                  </a:schemeClr>
                </a:solidFill>
              </a:defRPr>
            </a:lvl1pPr>
          </a:lstStyle>
          <a:p>
            <a:fld id="{9DDF0C07-8A63-4D1A-B126-FEF3822D111E}" type="slidenum">
              <a:rPr lang="fr-FR" smtClean="0"/>
              <a:t>‹N°›</a:t>
            </a:fld>
            <a:endParaRPr lang="fr-FR"/>
          </a:p>
        </p:txBody>
      </p:sp>
    </p:spTree>
    <p:extLst>
      <p:ext uri="{BB962C8B-B14F-4D97-AF65-F5344CB8AC3E}">
        <p14:creationId xmlns:p14="http://schemas.microsoft.com/office/powerpoint/2010/main" val="209825242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567019" rtl="0" eaLnBrk="1" latinLnBrk="0" hangingPunct="1">
        <a:lnSpc>
          <a:spcPct val="90000"/>
        </a:lnSpc>
        <a:spcBef>
          <a:spcPct val="0"/>
        </a:spcBef>
        <a:buNone/>
        <a:defRPr sz="2728" kern="1200">
          <a:solidFill>
            <a:schemeClr val="tx1"/>
          </a:solidFill>
          <a:latin typeface="+mj-lt"/>
          <a:ea typeface="+mj-ea"/>
          <a:cs typeface="+mj-cs"/>
        </a:defRPr>
      </a:lvl1pPr>
    </p:titleStyle>
    <p:bodyStyle>
      <a:lvl1pPr marL="141755" indent="-141755" algn="l" defTabSz="567019" rtl="0" eaLnBrk="1" latinLnBrk="0" hangingPunct="1">
        <a:lnSpc>
          <a:spcPct val="90000"/>
        </a:lnSpc>
        <a:spcBef>
          <a:spcPts val="620"/>
        </a:spcBef>
        <a:buFont typeface="Arial" panose="020B0604020202020204" pitchFamily="34" charset="0"/>
        <a:buChar char="•"/>
        <a:defRPr sz="1736" kern="1200">
          <a:solidFill>
            <a:schemeClr val="tx1"/>
          </a:solidFill>
          <a:latin typeface="+mn-lt"/>
          <a:ea typeface="+mn-ea"/>
          <a:cs typeface="+mn-cs"/>
        </a:defRPr>
      </a:lvl1pPr>
      <a:lvl2pPr marL="425265" indent="-141755" algn="l" defTabSz="567019" rtl="0" eaLnBrk="1" latinLnBrk="0" hangingPunct="1">
        <a:lnSpc>
          <a:spcPct val="90000"/>
        </a:lnSpc>
        <a:spcBef>
          <a:spcPts val="310"/>
        </a:spcBef>
        <a:buFont typeface="Arial" panose="020B0604020202020204" pitchFamily="34" charset="0"/>
        <a:buChar char="•"/>
        <a:defRPr sz="1488" kern="1200">
          <a:solidFill>
            <a:schemeClr val="tx1"/>
          </a:solidFill>
          <a:latin typeface="+mn-lt"/>
          <a:ea typeface="+mn-ea"/>
          <a:cs typeface="+mn-cs"/>
        </a:defRPr>
      </a:lvl2pPr>
      <a:lvl3pPr marL="708774" indent="-141755" algn="l" defTabSz="567019" rtl="0" eaLnBrk="1" latinLnBrk="0" hangingPunct="1">
        <a:lnSpc>
          <a:spcPct val="90000"/>
        </a:lnSpc>
        <a:spcBef>
          <a:spcPts val="310"/>
        </a:spcBef>
        <a:buFont typeface="Arial" panose="020B0604020202020204" pitchFamily="34" charset="0"/>
        <a:buChar char="•"/>
        <a:defRPr sz="1240" kern="1200">
          <a:solidFill>
            <a:schemeClr val="tx1"/>
          </a:solidFill>
          <a:latin typeface="+mn-lt"/>
          <a:ea typeface="+mn-ea"/>
          <a:cs typeface="+mn-cs"/>
        </a:defRPr>
      </a:lvl3pPr>
      <a:lvl4pPr marL="992284"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4pPr>
      <a:lvl5pPr marL="1275794"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p:bodyStyle>
    <p:otherStyle>
      <a:defPPr>
        <a:defRPr lang="fr-FR"/>
      </a:defPPr>
      <a:lvl1pPr marL="0" algn="l" defTabSz="567019" rtl="0" eaLnBrk="1" latinLnBrk="0" hangingPunct="1">
        <a:defRPr sz="1116" kern="1200">
          <a:solidFill>
            <a:schemeClr val="tx1"/>
          </a:solidFill>
          <a:latin typeface="+mn-lt"/>
          <a:ea typeface="+mn-ea"/>
          <a:cs typeface="+mn-cs"/>
        </a:defRPr>
      </a:lvl1pPr>
      <a:lvl2pPr marL="283510" algn="l" defTabSz="567019" rtl="0" eaLnBrk="1" latinLnBrk="0" hangingPunct="1">
        <a:defRPr sz="1116" kern="1200">
          <a:solidFill>
            <a:schemeClr val="tx1"/>
          </a:solidFill>
          <a:latin typeface="+mn-lt"/>
          <a:ea typeface="+mn-ea"/>
          <a:cs typeface="+mn-cs"/>
        </a:defRPr>
      </a:lvl2pPr>
      <a:lvl3pPr marL="567019" algn="l" defTabSz="567019" rtl="0" eaLnBrk="1" latinLnBrk="0" hangingPunct="1">
        <a:defRPr sz="1116" kern="1200">
          <a:solidFill>
            <a:schemeClr val="tx1"/>
          </a:solidFill>
          <a:latin typeface="+mn-lt"/>
          <a:ea typeface="+mn-ea"/>
          <a:cs typeface="+mn-cs"/>
        </a:defRPr>
      </a:lvl3pPr>
      <a:lvl4pPr marL="850529" algn="l" defTabSz="567019" rtl="0" eaLnBrk="1" latinLnBrk="0" hangingPunct="1">
        <a:defRPr sz="1116" kern="1200">
          <a:solidFill>
            <a:schemeClr val="tx1"/>
          </a:solidFill>
          <a:latin typeface="+mn-lt"/>
          <a:ea typeface="+mn-ea"/>
          <a:cs typeface="+mn-cs"/>
        </a:defRPr>
      </a:lvl4pPr>
      <a:lvl5pPr marL="1134039" algn="l" defTabSz="567019" rtl="0" eaLnBrk="1" latinLnBrk="0" hangingPunct="1">
        <a:defRPr sz="1116" kern="1200">
          <a:solidFill>
            <a:schemeClr val="tx1"/>
          </a:solidFill>
          <a:latin typeface="+mn-lt"/>
          <a:ea typeface="+mn-ea"/>
          <a:cs typeface="+mn-cs"/>
        </a:defRPr>
      </a:lvl5pPr>
      <a:lvl6pPr marL="1417549" algn="l" defTabSz="567019" rtl="0" eaLnBrk="1" latinLnBrk="0" hangingPunct="1">
        <a:defRPr sz="1116" kern="1200">
          <a:solidFill>
            <a:schemeClr val="tx1"/>
          </a:solidFill>
          <a:latin typeface="+mn-lt"/>
          <a:ea typeface="+mn-ea"/>
          <a:cs typeface="+mn-cs"/>
        </a:defRPr>
      </a:lvl6pPr>
      <a:lvl7pPr marL="1701058" algn="l" defTabSz="567019" rtl="0" eaLnBrk="1" latinLnBrk="0" hangingPunct="1">
        <a:defRPr sz="1116" kern="1200">
          <a:solidFill>
            <a:schemeClr val="tx1"/>
          </a:solidFill>
          <a:latin typeface="+mn-lt"/>
          <a:ea typeface="+mn-ea"/>
          <a:cs typeface="+mn-cs"/>
        </a:defRPr>
      </a:lvl7pPr>
      <a:lvl8pPr marL="1984568" algn="l" defTabSz="567019" rtl="0" eaLnBrk="1" latinLnBrk="0" hangingPunct="1">
        <a:defRPr sz="1116" kern="1200">
          <a:solidFill>
            <a:schemeClr val="tx1"/>
          </a:solidFill>
          <a:latin typeface="+mn-lt"/>
          <a:ea typeface="+mn-ea"/>
          <a:cs typeface="+mn-cs"/>
        </a:defRPr>
      </a:lvl8pPr>
      <a:lvl9pPr marL="2268078" algn="l" defTabSz="567019" rtl="0" eaLnBrk="1" latinLnBrk="0" hangingPunct="1">
        <a:defRPr sz="111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9.png"/><Relationship Id="rId18"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4.png"/><Relationship Id="rId12" Type="http://schemas.openxmlformats.org/officeDocument/2006/relationships/image" Target="../media/image8.png"/><Relationship Id="rId17" Type="http://schemas.openxmlformats.org/officeDocument/2006/relationships/image" Target="../media/image13.jpeg"/><Relationship Id="rId2" Type="http://schemas.openxmlformats.org/officeDocument/2006/relationships/image" Target="../media/image1.png"/><Relationship Id="rId16"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7.png"/><Relationship Id="rId5" Type="http://schemas.microsoft.com/office/2007/relationships/hdphoto" Target="../media/hdphoto2.wdp"/><Relationship Id="rId15" Type="http://schemas.openxmlformats.org/officeDocument/2006/relationships/image" Target="../media/image11.png"/><Relationship Id="rId10" Type="http://schemas.openxmlformats.org/officeDocument/2006/relationships/image" Target="../media/image6.png"/><Relationship Id="rId19"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4.png"/><Relationship Id="rId3" Type="http://schemas.microsoft.com/office/2007/relationships/hdphoto" Target="../media/hdphoto1.wdp"/><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microsoft.com/office/2007/relationships/hdphoto" Target="../media/hdphoto2.wdp"/><Relationship Id="rId10" Type="http://schemas.openxmlformats.org/officeDocument/2006/relationships/image" Target="../media/image13.jpeg"/><Relationship Id="rId4" Type="http://schemas.openxmlformats.org/officeDocument/2006/relationships/image" Target="../media/image2.pn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9.jpg"/><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1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microsoft.com/office/2007/relationships/hdphoto" Target="../media/hdphoto2.wdp"/><Relationship Id="rId7"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6.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16.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descr="RÃ©sultat de recherche d'images pour &quot;image fleurs de lys&quot;">
            <a:extLst>
              <a:ext uri="{FF2B5EF4-FFF2-40B4-BE49-F238E27FC236}">
                <a16:creationId xmlns:a16="http://schemas.microsoft.com/office/drawing/2014/main" id="{63AAD1A6-1250-457A-8A04-698FC1215EF9}"/>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485856" y="5831272"/>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4" name="Picture 2" descr="RÃ©sultat de recherche d'images pour &quot;image fleurs de lys&quot;">
            <a:extLst>
              <a:ext uri="{FF2B5EF4-FFF2-40B4-BE49-F238E27FC236}">
                <a16:creationId xmlns:a16="http://schemas.microsoft.com/office/drawing/2014/main" id="{D9EDE2F3-00A6-4565-8D32-1BB55B7B87A7}"/>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754309" y="5333022"/>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9" name="Picture 2" descr="RÃ©sultat de recherche d'images pour &quot;image fleurs de lys&quot;">
            <a:extLst>
              <a:ext uri="{FF2B5EF4-FFF2-40B4-BE49-F238E27FC236}">
                <a16:creationId xmlns:a16="http://schemas.microsoft.com/office/drawing/2014/main" id="{39FB54CA-E4ED-41DC-B7CE-9A98A3748C84}"/>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948944" y="5831272"/>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1" name="Picture 2" descr="RÃ©sultat de recherche d'images pour &quot;image fleurs de lys&quot;">
            <a:extLst>
              <a:ext uri="{FF2B5EF4-FFF2-40B4-BE49-F238E27FC236}">
                <a16:creationId xmlns:a16="http://schemas.microsoft.com/office/drawing/2014/main" id="{F7E2CCF4-4C2B-4885-8A5A-D76448657330}"/>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17396" y="5333021"/>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3" name="Picture 2" descr="RÃ©sultat de recherche d'images pour &quot;image fleurs de lys&quot;">
            <a:extLst>
              <a:ext uri="{FF2B5EF4-FFF2-40B4-BE49-F238E27FC236}">
                <a16:creationId xmlns:a16="http://schemas.microsoft.com/office/drawing/2014/main" id="{85238437-821B-40E1-9EE2-5030D22E17A9}"/>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412033" y="5831272"/>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5" name="Picture 2" descr="RÃ©sultat de recherche d'images pour &quot;image fleurs de lys&quot;">
            <a:extLst>
              <a:ext uri="{FF2B5EF4-FFF2-40B4-BE49-F238E27FC236}">
                <a16:creationId xmlns:a16="http://schemas.microsoft.com/office/drawing/2014/main" id="{5A9B8141-1D5F-4583-8A20-E22F92158E14}"/>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875121" y="5831272"/>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0" name="Picture 2" descr="RÃ©sultat de recherche d'images pour &quot;image fleurs de lys&quot;">
            <a:extLst>
              <a:ext uri="{FF2B5EF4-FFF2-40B4-BE49-F238E27FC236}">
                <a16:creationId xmlns:a16="http://schemas.microsoft.com/office/drawing/2014/main" id="{FBBDAA1D-1CEC-4046-B3AA-AF14AC139BFA}"/>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338207" y="5831272"/>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4" name="Picture 2" descr="RÃ©sultat de recherche d'images pour &quot;image fleurs de lys&quot;">
            <a:extLst>
              <a:ext uri="{FF2B5EF4-FFF2-40B4-BE49-F238E27FC236}">
                <a16:creationId xmlns:a16="http://schemas.microsoft.com/office/drawing/2014/main" id="{984FAC4F-E238-4AC8-92CE-8CDDE6E2F27B}"/>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801295" y="5831272"/>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7" name="Picture 2" descr="RÃ©sultat de recherche d'images pour &quot;image fleurs de lys&quot;">
            <a:extLst>
              <a:ext uri="{FF2B5EF4-FFF2-40B4-BE49-F238E27FC236}">
                <a16:creationId xmlns:a16="http://schemas.microsoft.com/office/drawing/2014/main" id="{3921831A-0C97-44B4-8C9D-C0B2C69AC860}"/>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485849" y="4834769"/>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9" name="Picture 2" descr="RÃ©sultat de recherche d'images pour &quot;image fleurs de lys&quot;">
            <a:extLst>
              <a:ext uri="{FF2B5EF4-FFF2-40B4-BE49-F238E27FC236}">
                <a16:creationId xmlns:a16="http://schemas.microsoft.com/office/drawing/2014/main" id="{57A17F27-12E6-4872-B0E0-E162973DBD1E}"/>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680473" y="5333019"/>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0" name="Picture 2" descr="RÃ©sultat de recherche d'images pour &quot;image fleurs de lys&quot;">
            <a:extLst>
              <a:ext uri="{FF2B5EF4-FFF2-40B4-BE49-F238E27FC236}">
                <a16:creationId xmlns:a16="http://schemas.microsoft.com/office/drawing/2014/main" id="{9A08859C-2E06-4B43-B499-0750DC2177A1}"/>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754296" y="4336516"/>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1" name="Picture 2" descr="RÃ©sultat de recherche d'images pour &quot;image fleurs de lys&quot;">
            <a:extLst>
              <a:ext uri="{FF2B5EF4-FFF2-40B4-BE49-F238E27FC236}">
                <a16:creationId xmlns:a16="http://schemas.microsoft.com/office/drawing/2014/main" id="{8D5DDD18-504E-4893-814E-169C5B6BD278}"/>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948913" y="4834767"/>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2" descr="RÃ©sultat de recherche d'images pour &quot;image fleurs de lys&quot;">
            <a:extLst>
              <a:ext uri="{FF2B5EF4-FFF2-40B4-BE49-F238E27FC236}">
                <a16:creationId xmlns:a16="http://schemas.microsoft.com/office/drawing/2014/main" id="{410C47FE-5C0F-40F8-8F7C-BFD318721F85}"/>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17354" y="4336515"/>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3" name="Picture 2" descr="RÃ©sultat de recherche d'images pour &quot;image fleurs de lys&quot;">
            <a:extLst>
              <a:ext uri="{FF2B5EF4-FFF2-40B4-BE49-F238E27FC236}">
                <a16:creationId xmlns:a16="http://schemas.microsoft.com/office/drawing/2014/main" id="{FCD4C1B3-E442-48A0-B91D-92B31FA43502}"/>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485808" y="3838261"/>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4" name="Picture 2" descr="RÃ©sultat de recherche d'images pour &quot;image fleurs de lys&quot;">
            <a:extLst>
              <a:ext uri="{FF2B5EF4-FFF2-40B4-BE49-F238E27FC236}">
                <a16:creationId xmlns:a16="http://schemas.microsoft.com/office/drawing/2014/main" id="{4FDF67DF-511F-4F6E-9C41-ACEBB007D4E5}"/>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264380" y="5831272"/>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5" name="Picture 2" descr="RÃ©sultat de recherche d'images pour &quot;image fleurs de lys&quot;">
            <a:extLst>
              <a:ext uri="{FF2B5EF4-FFF2-40B4-BE49-F238E27FC236}">
                <a16:creationId xmlns:a16="http://schemas.microsoft.com/office/drawing/2014/main" id="{A4F150C8-878B-425C-94D6-78B343616D01}"/>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143501" y="5315601"/>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6" name="Picture 2" descr="RÃ©sultat de recherche d'images pour &quot;image fleurs de lys&quot;">
            <a:extLst>
              <a:ext uri="{FF2B5EF4-FFF2-40B4-BE49-F238E27FC236}">
                <a16:creationId xmlns:a16="http://schemas.microsoft.com/office/drawing/2014/main" id="{D72820EF-EE7F-4FA4-AD02-D55DBF8E6DAE}"/>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727442" y="5831268"/>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9" name="Picture 2" descr="RÃ©sultat de recherche d'images pour &quot;image fleurs de lys&quot;">
            <a:extLst>
              <a:ext uri="{FF2B5EF4-FFF2-40B4-BE49-F238E27FC236}">
                <a16:creationId xmlns:a16="http://schemas.microsoft.com/office/drawing/2014/main" id="{5879B847-90DD-4DBC-A321-BFAE9D1398EA}"/>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405318" y="4834767"/>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0" name="Picture 2" descr="RÃ©sultat de recherche d'images pour &quot;image fleurs de lys&quot;">
            <a:extLst>
              <a:ext uri="{FF2B5EF4-FFF2-40B4-BE49-F238E27FC236}">
                <a16:creationId xmlns:a16="http://schemas.microsoft.com/office/drawing/2014/main" id="{35F737E7-0ADB-4DA0-9C9F-5975E6681ECF}"/>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606592" y="5333014"/>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1" name="Picture 2" descr="RÃ©sultat de recherche d'images pour &quot;image fleurs de lys&quot;">
            <a:extLst>
              <a:ext uri="{FF2B5EF4-FFF2-40B4-BE49-F238E27FC236}">
                <a16:creationId xmlns:a16="http://schemas.microsoft.com/office/drawing/2014/main" id="{BAA577F6-3AFD-4622-BA87-1068433F314B}"/>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062997" y="5333014"/>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2" name="Picture 2" descr="RÃ©sultat de recherche d'images pour &quot;image fleurs de lys&quot;">
            <a:extLst>
              <a:ext uri="{FF2B5EF4-FFF2-40B4-BE49-F238E27FC236}">
                <a16:creationId xmlns:a16="http://schemas.microsoft.com/office/drawing/2014/main" id="{ED078E1D-7E01-484E-86A9-068C4EBE4437}"/>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532776" y="5333013"/>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3" name="Picture 2" descr="RÃ©sultat de recherche d'images pour &quot;image fleurs de lys&quot;">
            <a:extLst>
              <a:ext uri="{FF2B5EF4-FFF2-40B4-BE49-F238E27FC236}">
                <a16:creationId xmlns:a16="http://schemas.microsoft.com/office/drawing/2014/main" id="{25F3D052-467C-4DDD-870B-77F010D22B15}"/>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868321" y="4834766"/>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4" name="Picture 2" descr="RÃ©sultat de recherche d'images pour &quot;image fleurs de lys&quot;">
            <a:extLst>
              <a:ext uri="{FF2B5EF4-FFF2-40B4-BE49-F238E27FC236}">
                <a16:creationId xmlns:a16="http://schemas.microsoft.com/office/drawing/2014/main" id="{2155D4D3-2BE7-487E-9D40-C25415E44136}"/>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995779" y="5333010"/>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6" name="Picture 2" descr="RÃ©sultat de recherche d'images pour &quot;image fleurs de lys&quot;">
            <a:extLst>
              <a:ext uri="{FF2B5EF4-FFF2-40B4-BE49-F238E27FC236}">
                <a16:creationId xmlns:a16="http://schemas.microsoft.com/office/drawing/2014/main" id="{3DAE96A2-B471-47F0-BA2A-4B9C2B07DA24}"/>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452197" y="5333006"/>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7" name="Picture 2" descr="RÃ©sultat de recherche d'images pour &quot;image fleurs de lys&quot;">
            <a:extLst>
              <a:ext uri="{FF2B5EF4-FFF2-40B4-BE49-F238E27FC236}">
                <a16:creationId xmlns:a16="http://schemas.microsoft.com/office/drawing/2014/main" id="{A73D1D83-7608-4767-8DCF-E581186D6626}"/>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324740" y="4834765"/>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8" name="Picture 2" descr="RÃ©sultat de recherche d'images pour &quot;image fleurs de lys&quot;">
            <a:extLst>
              <a:ext uri="{FF2B5EF4-FFF2-40B4-BE49-F238E27FC236}">
                <a16:creationId xmlns:a16="http://schemas.microsoft.com/office/drawing/2014/main" id="{79E2C303-9AA1-41AA-8526-4202E13424CD}"/>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781158" y="4834765"/>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0" name="Picture 2" descr="RÃ©sultat de recherche d'images pour &quot;image fleurs de lys&quot;">
            <a:extLst>
              <a:ext uri="{FF2B5EF4-FFF2-40B4-BE49-F238E27FC236}">
                <a16:creationId xmlns:a16="http://schemas.microsoft.com/office/drawing/2014/main" id="{4619338F-C924-4852-998A-56A4F01D0827}"/>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244161" y="4834764"/>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6" name="Picture 2" descr="RÃ©sultat de recherche d'images pour &quot;image fleurs de lys&quot;">
            <a:extLst>
              <a:ext uri="{FF2B5EF4-FFF2-40B4-BE49-F238E27FC236}">
                <a16:creationId xmlns:a16="http://schemas.microsoft.com/office/drawing/2014/main" id="{8A3CC210-1EDA-4E50-AD92-BB46BBA44047}"/>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680411" y="4336514"/>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3" name="Picture 2" descr="RÃ©sultat de recherche d'images pour &quot;image fleurs de lys&quot;">
            <a:extLst>
              <a:ext uri="{FF2B5EF4-FFF2-40B4-BE49-F238E27FC236}">
                <a16:creationId xmlns:a16="http://schemas.microsoft.com/office/drawing/2014/main" id="{6893C1F4-CFC0-462D-8043-4B59EBBC4E84}"/>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123377" y="4336514"/>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5" name="Picture 2" descr="RÃ©sultat de recherche d'images pour &quot;image fleurs de lys&quot;">
            <a:extLst>
              <a:ext uri="{FF2B5EF4-FFF2-40B4-BE49-F238E27FC236}">
                <a16:creationId xmlns:a16="http://schemas.microsoft.com/office/drawing/2014/main" id="{94792098-0550-4D59-BEFC-7D3FE277D142}"/>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593160" y="4336504"/>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6" name="Picture 2" descr="RÃ©sultat de recherche d'images pour &quot;image fleurs de lys&quot;">
            <a:extLst>
              <a:ext uri="{FF2B5EF4-FFF2-40B4-BE49-F238E27FC236}">
                <a16:creationId xmlns:a16="http://schemas.microsoft.com/office/drawing/2014/main" id="{CFD47F3B-6867-4E4B-B62E-495C00550113}"/>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056790" y="4336495"/>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7" name="Picture 2" descr="RÃ©sultat de recherche d'images pour &quot;image fleurs de lys&quot;">
            <a:extLst>
              <a:ext uri="{FF2B5EF4-FFF2-40B4-BE49-F238E27FC236}">
                <a16:creationId xmlns:a16="http://schemas.microsoft.com/office/drawing/2014/main" id="{E6A68DEA-C06D-47B9-A83F-273AEFA78D3A}"/>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942227" y="3838261"/>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8" name="Picture 2" descr="RÃ©sultat de recherche d'images pour &quot;image fleurs de lys&quot;">
            <a:extLst>
              <a:ext uri="{FF2B5EF4-FFF2-40B4-BE49-F238E27FC236}">
                <a16:creationId xmlns:a16="http://schemas.microsoft.com/office/drawing/2014/main" id="{72355E01-728F-43E0-BA0F-EA30F5A68E4D}"/>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04042" y="3340007"/>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9" name="Picture 2" descr="RÃ©sultat de recherche d'images pour &quot;image fleurs de lys&quot;">
            <a:extLst>
              <a:ext uri="{FF2B5EF4-FFF2-40B4-BE49-F238E27FC236}">
                <a16:creationId xmlns:a16="http://schemas.microsoft.com/office/drawing/2014/main" id="{011E8C14-E3A3-4719-AE8E-4616BAD92410}"/>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405759" y="3838261"/>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0" name="Picture 2" descr="RÃ©sultat de recherche d'images pour &quot;image fleurs de lys&quot;">
            <a:extLst>
              <a:ext uri="{FF2B5EF4-FFF2-40B4-BE49-F238E27FC236}">
                <a16:creationId xmlns:a16="http://schemas.microsoft.com/office/drawing/2014/main" id="{053099C1-A019-4677-980F-17E350E3C77E}"/>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865514" y="3838260"/>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1" name="Picture 2" descr="RÃ©sultat de recherche d'images pour &quot;image fleurs de lys&quot;">
            <a:extLst>
              <a:ext uri="{FF2B5EF4-FFF2-40B4-BE49-F238E27FC236}">
                <a16:creationId xmlns:a16="http://schemas.microsoft.com/office/drawing/2014/main" id="{5B79941D-9448-42C6-BE62-B0B5CC4E97F3}"/>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653822" y="3340007"/>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 name="Picture 2" descr="RÃ©sultat de recherche d'images pour &quot;image fleurs de lys&quot;">
            <a:extLst>
              <a:ext uri="{FF2B5EF4-FFF2-40B4-BE49-F238E27FC236}">
                <a16:creationId xmlns:a16="http://schemas.microsoft.com/office/drawing/2014/main" id="{EB4751E3-CF78-45B7-9306-AF8E0C04A939}"/>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740476" y="3340006"/>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4" name="Picture 2" descr="RÃ©sultat de recherche d'images pour &quot;image fleurs de lys&quot;">
            <a:extLst>
              <a:ext uri="{FF2B5EF4-FFF2-40B4-BE49-F238E27FC236}">
                <a16:creationId xmlns:a16="http://schemas.microsoft.com/office/drawing/2014/main" id="{023AA41F-B0CE-4A7B-A180-ABEFA8D7D2D5}"/>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942227" y="2841753"/>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5" name="Picture 2" descr="RÃ©sultat de recherche d'images pour &quot;image fleurs de lys&quot;">
            <a:extLst>
              <a:ext uri="{FF2B5EF4-FFF2-40B4-BE49-F238E27FC236}">
                <a16:creationId xmlns:a16="http://schemas.microsoft.com/office/drawing/2014/main" id="{DC4EAAB0-496B-41BD-9A6F-24E12A08BB33}"/>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465382" y="2846726"/>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8" name="Image 107">
            <a:extLst>
              <a:ext uri="{FF2B5EF4-FFF2-40B4-BE49-F238E27FC236}">
                <a16:creationId xmlns:a16="http://schemas.microsoft.com/office/drawing/2014/main" id="{632EDE45-4CD3-79D3-CB14-520C8E885132}"/>
              </a:ext>
            </a:extLst>
          </p:cNvPr>
          <p:cNvPicPr>
            <a:picLocks noChangeAspect="1"/>
          </p:cNvPicPr>
          <p:nvPr/>
        </p:nvPicPr>
        <p:blipFill>
          <a:blip r:embed="rId4">
            <a:duotone>
              <a:prstClr val="black"/>
              <a:schemeClr val="accent3">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80938" y="4799110"/>
            <a:ext cx="7368331" cy="3406249"/>
          </a:xfrm>
          <a:prstGeom prst="rect">
            <a:avLst/>
          </a:prstGeom>
          <a:effectLst>
            <a:softEdge rad="0"/>
          </a:effectLst>
        </p:spPr>
      </p:pic>
      <p:pic>
        <p:nvPicPr>
          <p:cNvPr id="6" name="Picture 2" descr="RÃ©sultat de recherche d'images pour &quot;image fleurs de lys&quot;">
            <a:extLst>
              <a:ext uri="{FF2B5EF4-FFF2-40B4-BE49-F238E27FC236}">
                <a16:creationId xmlns:a16="http://schemas.microsoft.com/office/drawing/2014/main" id="{1AA864A5-6657-7C34-16CA-B5FB7BCA0AC7}"/>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30632" y="2343496"/>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 descr="RÃ©sultat de recherche d'images pour &quot;image fleurs de lys&quot;">
            <a:extLst>
              <a:ext uri="{FF2B5EF4-FFF2-40B4-BE49-F238E27FC236}">
                <a16:creationId xmlns:a16="http://schemas.microsoft.com/office/drawing/2014/main" id="{DC6C0536-FFD8-5B2C-DCE5-61225EAF279D}"/>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757139" y="2343495"/>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 descr="RÃ©sultat de recherche d'images pour &quot;image fleurs de lys&quot;">
            <a:extLst>
              <a:ext uri="{FF2B5EF4-FFF2-40B4-BE49-F238E27FC236}">
                <a16:creationId xmlns:a16="http://schemas.microsoft.com/office/drawing/2014/main" id="{FCC87380-000B-159C-CDE9-020213526260}"/>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493885" y="1862667"/>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 descr="RÃ©sultat de recherche d'images pour &quot;image fleurs de lys&quot;">
            <a:extLst>
              <a:ext uri="{FF2B5EF4-FFF2-40B4-BE49-F238E27FC236}">
                <a16:creationId xmlns:a16="http://schemas.microsoft.com/office/drawing/2014/main" id="{D5B13E69-47B5-629C-D532-617A4AF25C02}"/>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762339" y="1388957"/>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B59AD9F-8DD3-6724-2A58-6BCF8AB780E1}"/>
              </a:ext>
            </a:extLst>
          </p:cNvPr>
          <p:cNvSpPr/>
          <p:nvPr/>
        </p:nvSpPr>
        <p:spPr>
          <a:xfrm>
            <a:off x="-134470" y="-72009"/>
            <a:ext cx="7759164" cy="10763822"/>
          </a:xfrm>
          <a:prstGeom prst="rect">
            <a:avLst/>
          </a:prstGeom>
          <a:solidFill>
            <a:srgbClr val="9DC3E6">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3" b="1">
              <a:ln w="12700">
                <a:solidFill>
                  <a:schemeClr val="accent5"/>
                </a:solidFill>
                <a:prstDash val="solid"/>
              </a:ln>
              <a:pattFill prst="wdUpDiag">
                <a:fgClr>
                  <a:schemeClr val="accent5">
                    <a:lumMod val="60000"/>
                    <a:lumOff val="40000"/>
                  </a:schemeClr>
                </a:fgClr>
                <a:bgClr>
                  <a:schemeClr val="bg1"/>
                </a:bgClr>
              </a:pattFill>
            </a:endParaRPr>
          </a:p>
        </p:txBody>
      </p:sp>
      <p:cxnSp>
        <p:nvCxnSpPr>
          <p:cNvPr id="36" name="Connecteur droit 35">
            <a:extLst>
              <a:ext uri="{FF2B5EF4-FFF2-40B4-BE49-F238E27FC236}">
                <a16:creationId xmlns:a16="http://schemas.microsoft.com/office/drawing/2014/main" id="{923F7D41-EBC0-C840-642B-0000E66BDE83}"/>
              </a:ext>
            </a:extLst>
          </p:cNvPr>
          <p:cNvCxnSpPr>
            <a:cxnSpLocks/>
          </p:cNvCxnSpPr>
          <p:nvPr/>
        </p:nvCxnSpPr>
        <p:spPr>
          <a:xfrm flipV="1">
            <a:off x="80664" y="398985"/>
            <a:ext cx="7368605" cy="2683186"/>
          </a:xfrm>
          <a:prstGeom prst="line">
            <a:avLst/>
          </a:prstGeom>
          <a:ln w="107950">
            <a:solidFill>
              <a:srgbClr val="FF0000"/>
            </a:solidFill>
          </a:ln>
        </p:spPr>
        <p:style>
          <a:lnRef idx="1">
            <a:schemeClr val="accent1"/>
          </a:lnRef>
          <a:fillRef idx="0">
            <a:schemeClr val="accent1"/>
          </a:fillRef>
          <a:effectRef idx="0">
            <a:schemeClr val="accent1"/>
          </a:effectRef>
          <a:fontRef idx="minor">
            <a:schemeClr val="tx1"/>
          </a:fontRef>
        </p:style>
      </p:cxnSp>
      <p:pic>
        <p:nvPicPr>
          <p:cNvPr id="68" name="Image 67">
            <a:extLst>
              <a:ext uri="{FF2B5EF4-FFF2-40B4-BE49-F238E27FC236}">
                <a16:creationId xmlns:a16="http://schemas.microsoft.com/office/drawing/2014/main" id="{08E935D5-23C5-507E-61FF-E36920559DD0}"/>
              </a:ext>
            </a:extLst>
          </p:cNvPr>
          <p:cNvPicPr>
            <a:picLocks noChangeAspect="1"/>
          </p:cNvPicPr>
          <p:nvPr/>
        </p:nvPicPr>
        <p:blipFill>
          <a:blip r:embed="rId6"/>
          <a:stretch>
            <a:fillRect/>
          </a:stretch>
        </p:blipFill>
        <p:spPr>
          <a:xfrm>
            <a:off x="319024" y="7873202"/>
            <a:ext cx="2145032" cy="2613486"/>
          </a:xfrm>
          <a:prstGeom prst="rect">
            <a:avLst/>
          </a:prstGeom>
        </p:spPr>
      </p:pic>
      <p:pic>
        <p:nvPicPr>
          <p:cNvPr id="69" name="Image 68">
            <a:extLst>
              <a:ext uri="{FF2B5EF4-FFF2-40B4-BE49-F238E27FC236}">
                <a16:creationId xmlns:a16="http://schemas.microsoft.com/office/drawing/2014/main" id="{6D7EBE74-F730-AE04-5EBB-B63B497E5FC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Lst>
          </a:blip>
          <a:stretch>
            <a:fillRect/>
          </a:stretch>
        </p:blipFill>
        <p:spPr>
          <a:xfrm>
            <a:off x="2355674" y="8205096"/>
            <a:ext cx="1003800" cy="2125983"/>
          </a:xfrm>
          <a:prstGeom prst="rect">
            <a:avLst/>
          </a:prstGeom>
        </p:spPr>
      </p:pic>
      <p:pic>
        <p:nvPicPr>
          <p:cNvPr id="70" name="Image 69">
            <a:extLst>
              <a:ext uri="{FF2B5EF4-FFF2-40B4-BE49-F238E27FC236}">
                <a16:creationId xmlns:a16="http://schemas.microsoft.com/office/drawing/2014/main" id="{4C3A72B2-5F69-F8B4-9717-8C1F6A54B1B4}"/>
              </a:ext>
            </a:extLst>
          </p:cNvPr>
          <p:cNvPicPr>
            <a:picLocks noChangeAspect="1"/>
          </p:cNvPicPr>
          <p:nvPr/>
        </p:nvPicPr>
        <p:blipFill>
          <a:blip r:embed="rId9"/>
          <a:stretch>
            <a:fillRect/>
          </a:stretch>
        </p:blipFill>
        <p:spPr>
          <a:xfrm>
            <a:off x="3370922" y="7731669"/>
            <a:ext cx="901232" cy="2613487"/>
          </a:xfrm>
          <a:prstGeom prst="rect">
            <a:avLst/>
          </a:prstGeom>
        </p:spPr>
      </p:pic>
      <p:pic>
        <p:nvPicPr>
          <p:cNvPr id="71" name="Image 70">
            <a:extLst>
              <a:ext uri="{FF2B5EF4-FFF2-40B4-BE49-F238E27FC236}">
                <a16:creationId xmlns:a16="http://schemas.microsoft.com/office/drawing/2014/main" id="{0D51A852-82A9-29DD-F57C-F1B3718EA066}"/>
              </a:ext>
            </a:extLst>
          </p:cNvPr>
          <p:cNvPicPr>
            <a:picLocks noChangeAspect="1"/>
          </p:cNvPicPr>
          <p:nvPr/>
        </p:nvPicPr>
        <p:blipFill>
          <a:blip r:embed="rId10"/>
          <a:stretch>
            <a:fillRect/>
          </a:stretch>
        </p:blipFill>
        <p:spPr>
          <a:xfrm>
            <a:off x="4224580" y="7591465"/>
            <a:ext cx="1373966" cy="2742362"/>
          </a:xfrm>
          <a:prstGeom prst="rect">
            <a:avLst/>
          </a:prstGeom>
        </p:spPr>
      </p:pic>
      <p:pic>
        <p:nvPicPr>
          <p:cNvPr id="72" name="Image 71">
            <a:extLst>
              <a:ext uri="{FF2B5EF4-FFF2-40B4-BE49-F238E27FC236}">
                <a16:creationId xmlns:a16="http://schemas.microsoft.com/office/drawing/2014/main" id="{D0C82062-E413-8853-3684-AC17ACB1D70A}"/>
              </a:ext>
            </a:extLst>
          </p:cNvPr>
          <p:cNvPicPr>
            <a:picLocks noChangeAspect="1"/>
          </p:cNvPicPr>
          <p:nvPr/>
        </p:nvPicPr>
        <p:blipFill>
          <a:blip r:embed="rId11"/>
          <a:stretch>
            <a:fillRect/>
          </a:stretch>
        </p:blipFill>
        <p:spPr>
          <a:xfrm>
            <a:off x="5466102" y="6984349"/>
            <a:ext cx="1832485" cy="3448825"/>
          </a:xfrm>
          <a:prstGeom prst="rect">
            <a:avLst/>
          </a:prstGeom>
        </p:spPr>
      </p:pic>
      <p:cxnSp>
        <p:nvCxnSpPr>
          <p:cNvPr id="91" name="Connecteur droit 90">
            <a:extLst>
              <a:ext uri="{FF2B5EF4-FFF2-40B4-BE49-F238E27FC236}">
                <a16:creationId xmlns:a16="http://schemas.microsoft.com/office/drawing/2014/main" id="{6A9DBA94-09AC-32CB-782A-EB6DE98857D1}"/>
              </a:ext>
            </a:extLst>
          </p:cNvPr>
          <p:cNvCxnSpPr>
            <a:cxnSpLocks/>
          </p:cNvCxnSpPr>
          <p:nvPr/>
        </p:nvCxnSpPr>
        <p:spPr>
          <a:xfrm flipV="1">
            <a:off x="80664" y="3119956"/>
            <a:ext cx="476720" cy="179719"/>
          </a:xfrm>
          <a:prstGeom prst="line">
            <a:avLst/>
          </a:prstGeom>
          <a:ln w="63500">
            <a:solidFill>
              <a:srgbClr val="F3E116"/>
            </a:solidFill>
          </a:ln>
        </p:spPr>
        <p:style>
          <a:lnRef idx="1">
            <a:schemeClr val="accent1"/>
          </a:lnRef>
          <a:fillRef idx="0">
            <a:schemeClr val="accent1"/>
          </a:fillRef>
          <a:effectRef idx="0">
            <a:schemeClr val="accent1"/>
          </a:effectRef>
          <a:fontRef idx="minor">
            <a:schemeClr val="tx1"/>
          </a:fontRef>
        </p:style>
      </p:cxnSp>
      <p:cxnSp>
        <p:nvCxnSpPr>
          <p:cNvPr id="107" name="Connecteur droit 106">
            <a:extLst>
              <a:ext uri="{FF2B5EF4-FFF2-40B4-BE49-F238E27FC236}">
                <a16:creationId xmlns:a16="http://schemas.microsoft.com/office/drawing/2014/main" id="{C27332B0-0B35-4157-8AD6-AC50EFBC7AD5}"/>
              </a:ext>
            </a:extLst>
          </p:cNvPr>
          <p:cNvCxnSpPr>
            <a:cxnSpLocks/>
          </p:cNvCxnSpPr>
          <p:nvPr/>
        </p:nvCxnSpPr>
        <p:spPr>
          <a:xfrm flipV="1">
            <a:off x="2342077" y="580726"/>
            <a:ext cx="5252671" cy="1874720"/>
          </a:xfrm>
          <a:prstGeom prst="line">
            <a:avLst/>
          </a:prstGeom>
          <a:ln w="63500">
            <a:solidFill>
              <a:srgbClr val="F3E116"/>
            </a:solidFill>
          </a:ln>
        </p:spPr>
        <p:style>
          <a:lnRef idx="1">
            <a:schemeClr val="accent1"/>
          </a:lnRef>
          <a:fillRef idx="0">
            <a:schemeClr val="accent1"/>
          </a:fillRef>
          <a:effectRef idx="0">
            <a:schemeClr val="accent1"/>
          </a:effectRef>
          <a:fontRef idx="minor">
            <a:schemeClr val="tx1"/>
          </a:fontRef>
        </p:style>
      </p:cxnSp>
      <p:cxnSp>
        <p:nvCxnSpPr>
          <p:cNvPr id="114" name="Connecteur droit 113">
            <a:extLst>
              <a:ext uri="{FF2B5EF4-FFF2-40B4-BE49-F238E27FC236}">
                <a16:creationId xmlns:a16="http://schemas.microsoft.com/office/drawing/2014/main" id="{55F5F436-DF56-9179-A89A-89588C8A475D}"/>
              </a:ext>
            </a:extLst>
          </p:cNvPr>
          <p:cNvCxnSpPr>
            <a:cxnSpLocks/>
          </p:cNvCxnSpPr>
          <p:nvPr/>
        </p:nvCxnSpPr>
        <p:spPr>
          <a:xfrm flipV="1">
            <a:off x="58431" y="3919358"/>
            <a:ext cx="7485598" cy="2636025"/>
          </a:xfrm>
          <a:prstGeom prst="line">
            <a:avLst/>
          </a:prstGeom>
          <a:ln w="101600">
            <a:solidFill>
              <a:srgbClr val="F3E116">
                <a:alpha val="50196"/>
              </a:srgbClr>
            </a:solidFill>
          </a:ln>
        </p:spPr>
        <p:style>
          <a:lnRef idx="1">
            <a:schemeClr val="accent1"/>
          </a:lnRef>
          <a:fillRef idx="0">
            <a:schemeClr val="accent1"/>
          </a:fillRef>
          <a:effectRef idx="0">
            <a:schemeClr val="accent1"/>
          </a:effectRef>
          <a:fontRef idx="minor">
            <a:schemeClr val="tx1"/>
          </a:fontRef>
        </p:style>
      </p:cxnSp>
      <p:pic>
        <p:nvPicPr>
          <p:cNvPr id="121" name="Image 120">
            <a:extLst>
              <a:ext uri="{FF2B5EF4-FFF2-40B4-BE49-F238E27FC236}">
                <a16:creationId xmlns:a16="http://schemas.microsoft.com/office/drawing/2014/main" id="{1B1939B6-25BE-CA81-D35B-825DAAEE9D43}"/>
              </a:ext>
            </a:extLst>
          </p:cNvPr>
          <p:cNvPicPr>
            <a:picLocks noChangeAspect="1"/>
          </p:cNvPicPr>
          <p:nvPr/>
        </p:nvPicPr>
        <p:blipFill>
          <a:blip r:embed="rId12"/>
          <a:stretch>
            <a:fillRect/>
          </a:stretch>
        </p:blipFill>
        <p:spPr>
          <a:xfrm>
            <a:off x="391191" y="386034"/>
            <a:ext cx="1950886" cy="6489754"/>
          </a:xfrm>
          <a:prstGeom prst="rect">
            <a:avLst/>
          </a:prstGeom>
        </p:spPr>
      </p:pic>
      <p:cxnSp>
        <p:nvCxnSpPr>
          <p:cNvPr id="122" name="Connecteur droit 121">
            <a:extLst>
              <a:ext uri="{FF2B5EF4-FFF2-40B4-BE49-F238E27FC236}">
                <a16:creationId xmlns:a16="http://schemas.microsoft.com/office/drawing/2014/main" id="{53573A0D-78D7-2C0D-5237-769E36FB71A9}"/>
              </a:ext>
            </a:extLst>
          </p:cNvPr>
          <p:cNvCxnSpPr>
            <a:cxnSpLocks/>
          </p:cNvCxnSpPr>
          <p:nvPr/>
        </p:nvCxnSpPr>
        <p:spPr>
          <a:xfrm flipV="1">
            <a:off x="29541" y="3572952"/>
            <a:ext cx="7485598" cy="2636025"/>
          </a:xfrm>
          <a:prstGeom prst="line">
            <a:avLst/>
          </a:prstGeom>
          <a:ln w="317500">
            <a:solidFill>
              <a:srgbClr val="FF0000">
                <a:alpha val="50196"/>
              </a:srgbClr>
            </a:solidFill>
          </a:ln>
        </p:spPr>
        <p:style>
          <a:lnRef idx="1">
            <a:schemeClr val="accent1"/>
          </a:lnRef>
          <a:fillRef idx="0">
            <a:schemeClr val="accent1"/>
          </a:fillRef>
          <a:effectRef idx="0">
            <a:schemeClr val="accent1"/>
          </a:effectRef>
          <a:fontRef idx="minor">
            <a:schemeClr val="tx1"/>
          </a:fontRef>
        </p:style>
      </p:cxnSp>
      <p:cxnSp>
        <p:nvCxnSpPr>
          <p:cNvPr id="123" name="Connecteur droit 122">
            <a:extLst>
              <a:ext uri="{FF2B5EF4-FFF2-40B4-BE49-F238E27FC236}">
                <a16:creationId xmlns:a16="http://schemas.microsoft.com/office/drawing/2014/main" id="{C797C314-1129-B3F7-DD4B-8B3BA3F8562F}"/>
              </a:ext>
            </a:extLst>
          </p:cNvPr>
          <p:cNvCxnSpPr>
            <a:cxnSpLocks/>
          </p:cNvCxnSpPr>
          <p:nvPr/>
        </p:nvCxnSpPr>
        <p:spPr>
          <a:xfrm flipV="1">
            <a:off x="29541" y="4797051"/>
            <a:ext cx="7485598" cy="2636025"/>
          </a:xfrm>
          <a:prstGeom prst="line">
            <a:avLst/>
          </a:prstGeom>
          <a:ln w="203200">
            <a:solidFill>
              <a:srgbClr val="FF0000"/>
            </a:solidFill>
          </a:ln>
        </p:spPr>
        <p:style>
          <a:lnRef idx="1">
            <a:schemeClr val="accent1"/>
          </a:lnRef>
          <a:fillRef idx="0">
            <a:schemeClr val="accent1"/>
          </a:fillRef>
          <a:effectRef idx="0">
            <a:schemeClr val="accent1"/>
          </a:effectRef>
          <a:fontRef idx="minor">
            <a:schemeClr val="tx1"/>
          </a:fontRef>
        </p:style>
      </p:cxnSp>
      <p:sp>
        <p:nvSpPr>
          <p:cNvPr id="125" name="Rectangle 124">
            <a:extLst>
              <a:ext uri="{FF2B5EF4-FFF2-40B4-BE49-F238E27FC236}">
                <a16:creationId xmlns:a16="http://schemas.microsoft.com/office/drawing/2014/main" id="{0374A746-91D9-04A5-2EC9-5FE9C62593F7}"/>
              </a:ext>
            </a:extLst>
          </p:cNvPr>
          <p:cNvSpPr/>
          <p:nvPr/>
        </p:nvSpPr>
        <p:spPr>
          <a:xfrm>
            <a:off x="0" y="0"/>
            <a:ext cx="7559675" cy="10691813"/>
          </a:xfrm>
          <a:prstGeom prst="rect">
            <a:avLst/>
          </a:prstGeom>
          <a:noFill/>
          <a:ln w="266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6" name="Image 125">
            <a:extLst>
              <a:ext uri="{FF2B5EF4-FFF2-40B4-BE49-F238E27FC236}">
                <a16:creationId xmlns:a16="http://schemas.microsoft.com/office/drawing/2014/main" id="{F397DE7D-629B-24D8-06C1-3A45820A82BF}"/>
              </a:ext>
            </a:extLst>
          </p:cNvPr>
          <p:cNvPicPr>
            <a:picLocks noChangeAspect="1"/>
          </p:cNvPicPr>
          <p:nvPr/>
        </p:nvPicPr>
        <p:blipFill>
          <a:blip r:embed="rId13"/>
          <a:stretch>
            <a:fillRect/>
          </a:stretch>
        </p:blipFill>
        <p:spPr>
          <a:xfrm>
            <a:off x="3866248" y="2915981"/>
            <a:ext cx="2541054" cy="3320786"/>
          </a:xfrm>
          <a:prstGeom prst="rect">
            <a:avLst/>
          </a:prstGeom>
        </p:spPr>
      </p:pic>
      <p:sp>
        <p:nvSpPr>
          <p:cNvPr id="127" name="ZoneTexte 126">
            <a:extLst>
              <a:ext uri="{FF2B5EF4-FFF2-40B4-BE49-F238E27FC236}">
                <a16:creationId xmlns:a16="http://schemas.microsoft.com/office/drawing/2014/main" id="{5280650E-7D5D-8618-A305-15F54ADF03E0}"/>
              </a:ext>
            </a:extLst>
          </p:cNvPr>
          <p:cNvSpPr txBox="1"/>
          <p:nvPr/>
        </p:nvSpPr>
        <p:spPr>
          <a:xfrm rot="20405475">
            <a:off x="2664134" y="1535786"/>
            <a:ext cx="4903663" cy="861774"/>
          </a:xfrm>
          <a:prstGeom prst="rect">
            <a:avLst/>
          </a:prstGeom>
          <a:noFill/>
        </p:spPr>
        <p:txBody>
          <a:bodyPr wrap="square" rtlCol="0">
            <a:spAutoFit/>
          </a:bodyPr>
          <a:lstStyle/>
          <a:p>
            <a:pPr algn="ctr"/>
            <a:r>
              <a:rPr lang="fr-FR" sz="2500" b="1" dirty="0">
                <a:solidFill>
                  <a:schemeClr val="bg1"/>
                </a:solidFill>
                <a:latin typeface="Arial" panose="020B0604020202020204" pitchFamily="34" charset="0"/>
                <a:cs typeface="Arial" panose="020B0604020202020204" pitchFamily="34" charset="0"/>
              </a:rPr>
              <a:t>PLAQUETTE PARTENAIRES 2023/2024</a:t>
            </a:r>
          </a:p>
        </p:txBody>
      </p:sp>
      <p:sp>
        <p:nvSpPr>
          <p:cNvPr id="128" name="ZoneTexte 127">
            <a:extLst>
              <a:ext uri="{FF2B5EF4-FFF2-40B4-BE49-F238E27FC236}">
                <a16:creationId xmlns:a16="http://schemas.microsoft.com/office/drawing/2014/main" id="{C08E0DA3-453D-EBF3-79F2-03EC5649C9CD}"/>
              </a:ext>
            </a:extLst>
          </p:cNvPr>
          <p:cNvSpPr txBox="1"/>
          <p:nvPr/>
        </p:nvSpPr>
        <p:spPr>
          <a:xfrm>
            <a:off x="132914" y="10300357"/>
            <a:ext cx="7291205" cy="255583"/>
          </a:xfrm>
          <a:prstGeom prst="rect">
            <a:avLst/>
          </a:prstGeom>
          <a:solidFill>
            <a:srgbClr val="C00000"/>
          </a:solidFill>
        </p:spPr>
        <p:txBody>
          <a:bodyPr wrap="square" rtlCol="0">
            <a:spAutoFit/>
          </a:bodyPr>
          <a:lstStyle/>
          <a:p>
            <a:pPr algn="r"/>
            <a:r>
              <a:rPr lang="fr-FR" sz="1061" dirty="0">
                <a:solidFill>
                  <a:schemeClr val="bg1"/>
                </a:solidFill>
              </a:rPr>
              <a:t>www.ovaledeloire-amboise-rugby.fr   /         /        /                        president@ovaledeloire-amboise-rugby.fr</a:t>
            </a:r>
          </a:p>
        </p:txBody>
      </p:sp>
      <p:pic>
        <p:nvPicPr>
          <p:cNvPr id="129" name="Picture 6" descr="Facebook logo : histoire, signification et évolution, symbole">
            <a:extLst>
              <a:ext uri="{FF2B5EF4-FFF2-40B4-BE49-F238E27FC236}">
                <a16:creationId xmlns:a16="http://schemas.microsoft.com/office/drawing/2014/main" id="{E50B859A-DC9B-DC89-024F-8E8006D61274}"/>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086" t="7499" r="6542" b="7881"/>
          <a:stretch/>
        </p:blipFill>
        <p:spPr bwMode="auto">
          <a:xfrm>
            <a:off x="3744919" y="10359038"/>
            <a:ext cx="137225" cy="138219"/>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8" descr="Instagram — Wikipédia">
            <a:extLst>
              <a:ext uri="{FF2B5EF4-FFF2-40B4-BE49-F238E27FC236}">
                <a16:creationId xmlns:a16="http://schemas.microsoft.com/office/drawing/2014/main" id="{BA56B319-4DEF-A8DF-5F7D-0C028A18638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56790" y="10352114"/>
            <a:ext cx="138219" cy="138219"/>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6" descr="Logo Youtube Play PNG transparents - StickPNG">
            <a:extLst>
              <a:ext uri="{FF2B5EF4-FFF2-40B4-BE49-F238E27FC236}">
                <a16:creationId xmlns:a16="http://schemas.microsoft.com/office/drawing/2014/main" id="{0C84A120-A79D-E6F1-19F3-861F401343E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50970" y="10369449"/>
            <a:ext cx="166720" cy="117395"/>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8" descr="Ligue Centre – Val de Loire">
            <a:extLst>
              <a:ext uri="{FF2B5EF4-FFF2-40B4-BE49-F238E27FC236}">
                <a16:creationId xmlns:a16="http://schemas.microsoft.com/office/drawing/2014/main" id="{1D0418B1-AA10-A35E-95AC-A71AE509089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8049" y="10318426"/>
            <a:ext cx="424891" cy="220489"/>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4" descr="CD37 Rugby Touraine - Home | Facebook">
            <a:extLst>
              <a:ext uri="{FF2B5EF4-FFF2-40B4-BE49-F238E27FC236}">
                <a16:creationId xmlns:a16="http://schemas.microsoft.com/office/drawing/2014/main" id="{A45FC787-5F8F-A72C-492C-A776F4F05E90}"/>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21733" b="20247"/>
          <a:stretch/>
        </p:blipFill>
        <p:spPr bwMode="auto">
          <a:xfrm>
            <a:off x="794939" y="10315576"/>
            <a:ext cx="384934" cy="223340"/>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6" descr="RUGBY : L&amp;#39;appel de Bernard Laporte au rugby français - GazetteSports">
            <a:extLst>
              <a:ext uri="{FF2B5EF4-FFF2-40B4-BE49-F238E27FC236}">
                <a16:creationId xmlns:a16="http://schemas.microsoft.com/office/drawing/2014/main" id="{0693F2DF-4B4F-481A-013B-4B21D13B7216}"/>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34678" r="34150"/>
          <a:stretch/>
        </p:blipFill>
        <p:spPr bwMode="auto">
          <a:xfrm>
            <a:off x="160830" y="10318802"/>
            <a:ext cx="137225" cy="220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51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
                                  </p:stCondLst>
                                  <p:childTnLst>
                                    <p:animEffect transition="out" filter="fade">
                                      <p:cBhvr>
                                        <p:cTn id="6" dur="1000"/>
                                        <p:tgtEl>
                                          <p:spTgt spid="128"/>
                                        </p:tgtEl>
                                      </p:cBhvr>
                                    </p:animEffect>
                                    <p:set>
                                      <p:cBhvr>
                                        <p:cTn id="7" dur="1" fill="hold">
                                          <p:stCondLst>
                                            <p:cond delay="999"/>
                                          </p:stCondLst>
                                        </p:cTn>
                                        <p:tgtEl>
                                          <p:spTgt spid="128"/>
                                        </p:tgtEl>
                                        <p:attrNameLst>
                                          <p:attrName>style.visibility</p:attrName>
                                        </p:attrNameLst>
                                      </p:cBhvr>
                                      <p:to>
                                        <p:strVal val="hidden"/>
                                      </p:to>
                                    </p:set>
                                  </p:childTnLst>
                                </p:cTn>
                              </p:par>
                              <p:par>
                                <p:cTn id="8" presetID="10" presetClass="exit" presetSubtype="0" fill="hold" nodeType="withEffect">
                                  <p:stCondLst>
                                    <p:cond delay="500"/>
                                  </p:stCondLst>
                                  <p:childTnLst>
                                    <p:animEffect transition="out" filter="fade">
                                      <p:cBhvr>
                                        <p:cTn id="9" dur="1000"/>
                                        <p:tgtEl>
                                          <p:spTgt spid="129"/>
                                        </p:tgtEl>
                                      </p:cBhvr>
                                    </p:animEffect>
                                    <p:set>
                                      <p:cBhvr>
                                        <p:cTn id="10" dur="1" fill="hold">
                                          <p:stCondLst>
                                            <p:cond delay="999"/>
                                          </p:stCondLst>
                                        </p:cTn>
                                        <p:tgtEl>
                                          <p:spTgt spid="129"/>
                                        </p:tgtEl>
                                        <p:attrNameLst>
                                          <p:attrName>style.visibility</p:attrName>
                                        </p:attrNameLst>
                                      </p:cBhvr>
                                      <p:to>
                                        <p:strVal val="hidden"/>
                                      </p:to>
                                    </p:set>
                                  </p:childTnLst>
                                </p:cTn>
                              </p:par>
                              <p:par>
                                <p:cTn id="11" presetID="10" presetClass="exit" presetSubtype="0" fill="hold" nodeType="withEffect">
                                  <p:stCondLst>
                                    <p:cond delay="500"/>
                                  </p:stCondLst>
                                  <p:childTnLst>
                                    <p:animEffect transition="out" filter="fade">
                                      <p:cBhvr>
                                        <p:cTn id="12" dur="1000"/>
                                        <p:tgtEl>
                                          <p:spTgt spid="130"/>
                                        </p:tgtEl>
                                      </p:cBhvr>
                                    </p:animEffect>
                                    <p:set>
                                      <p:cBhvr>
                                        <p:cTn id="13" dur="1" fill="hold">
                                          <p:stCondLst>
                                            <p:cond delay="999"/>
                                          </p:stCondLst>
                                        </p:cTn>
                                        <p:tgtEl>
                                          <p:spTgt spid="130"/>
                                        </p:tgtEl>
                                        <p:attrNameLst>
                                          <p:attrName>style.visibility</p:attrName>
                                        </p:attrNameLst>
                                      </p:cBhvr>
                                      <p:to>
                                        <p:strVal val="hidden"/>
                                      </p:to>
                                    </p:set>
                                  </p:childTnLst>
                                </p:cTn>
                              </p:par>
                              <p:par>
                                <p:cTn id="14" presetID="10" presetClass="exit" presetSubtype="0" fill="hold" nodeType="withEffect">
                                  <p:stCondLst>
                                    <p:cond delay="500"/>
                                  </p:stCondLst>
                                  <p:childTnLst>
                                    <p:animEffect transition="out" filter="fade">
                                      <p:cBhvr>
                                        <p:cTn id="15" dur="1000"/>
                                        <p:tgtEl>
                                          <p:spTgt spid="131"/>
                                        </p:tgtEl>
                                      </p:cBhvr>
                                    </p:animEffect>
                                    <p:set>
                                      <p:cBhvr>
                                        <p:cTn id="16" dur="1" fill="hold">
                                          <p:stCondLst>
                                            <p:cond delay="999"/>
                                          </p:stCondLst>
                                        </p:cTn>
                                        <p:tgtEl>
                                          <p:spTgt spid="1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Image 107">
            <a:extLst>
              <a:ext uri="{FF2B5EF4-FFF2-40B4-BE49-F238E27FC236}">
                <a16:creationId xmlns:a16="http://schemas.microsoft.com/office/drawing/2014/main" id="{632EDE45-4CD3-79D3-CB14-520C8E885132}"/>
              </a:ext>
            </a:extLst>
          </p:cNvPr>
          <p:cNvPicPr>
            <a:picLocks noChangeAspect="1"/>
          </p:cNvPicPr>
          <p:nvPr/>
        </p:nvPicPr>
        <p:blipFill rotWithShape="1">
          <a:blip r:embed="rId2">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Lst>
          </a:blip>
          <a:srcRect b="17132"/>
          <a:stretch/>
        </p:blipFill>
        <p:spPr>
          <a:xfrm>
            <a:off x="1367789" y="138863"/>
            <a:ext cx="6078954" cy="2328751"/>
          </a:xfrm>
          <a:prstGeom prst="rect">
            <a:avLst/>
          </a:prstGeom>
          <a:effectLst>
            <a:softEdge rad="0"/>
          </a:effectLst>
        </p:spPr>
      </p:pic>
      <p:sp>
        <p:nvSpPr>
          <p:cNvPr id="15" name="Rectangle 14">
            <a:extLst>
              <a:ext uri="{FF2B5EF4-FFF2-40B4-BE49-F238E27FC236}">
                <a16:creationId xmlns:a16="http://schemas.microsoft.com/office/drawing/2014/main" id="{4B59AD9F-8DD3-6724-2A58-6BCF8AB780E1}"/>
              </a:ext>
            </a:extLst>
          </p:cNvPr>
          <p:cNvSpPr/>
          <p:nvPr/>
        </p:nvSpPr>
        <p:spPr>
          <a:xfrm>
            <a:off x="17396" y="4801"/>
            <a:ext cx="7559675" cy="2467614"/>
          </a:xfrm>
          <a:prstGeom prst="rect">
            <a:avLst/>
          </a:prstGeom>
          <a:solidFill>
            <a:srgbClr val="9DC3E6">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3" b="1">
              <a:ln w="12700">
                <a:solidFill>
                  <a:schemeClr val="accent5"/>
                </a:solidFill>
                <a:prstDash val="solid"/>
              </a:ln>
              <a:pattFill prst="wdUpDiag">
                <a:fgClr>
                  <a:schemeClr val="accent5">
                    <a:lumMod val="60000"/>
                    <a:lumOff val="40000"/>
                  </a:schemeClr>
                </a:fgClr>
                <a:bgClr>
                  <a:schemeClr val="bg1"/>
                </a:bgClr>
              </a:pattFill>
            </a:endParaRPr>
          </a:p>
        </p:txBody>
      </p:sp>
      <p:cxnSp>
        <p:nvCxnSpPr>
          <p:cNvPr id="4" name="Connecteur droit 3">
            <a:extLst>
              <a:ext uri="{FF2B5EF4-FFF2-40B4-BE49-F238E27FC236}">
                <a16:creationId xmlns:a16="http://schemas.microsoft.com/office/drawing/2014/main" id="{CE5888C4-E42E-2A5B-3CDE-57539FE54034}"/>
              </a:ext>
            </a:extLst>
          </p:cNvPr>
          <p:cNvCxnSpPr>
            <a:cxnSpLocks/>
          </p:cNvCxnSpPr>
          <p:nvPr/>
        </p:nvCxnSpPr>
        <p:spPr>
          <a:xfrm flipV="1">
            <a:off x="112932" y="184154"/>
            <a:ext cx="7368605" cy="2053599"/>
          </a:xfrm>
          <a:prstGeom prst="line">
            <a:avLst/>
          </a:prstGeom>
          <a:ln w="1079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78139F3C-36AC-57A1-F7C9-941DB8FA24FD}"/>
              </a:ext>
            </a:extLst>
          </p:cNvPr>
          <p:cNvCxnSpPr>
            <a:cxnSpLocks/>
          </p:cNvCxnSpPr>
          <p:nvPr/>
        </p:nvCxnSpPr>
        <p:spPr>
          <a:xfrm flipV="1">
            <a:off x="35073" y="324041"/>
            <a:ext cx="7559675" cy="2097866"/>
          </a:xfrm>
          <a:prstGeom prst="line">
            <a:avLst/>
          </a:prstGeom>
          <a:ln w="50800">
            <a:solidFill>
              <a:srgbClr val="F3E116"/>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9588F434-9295-1934-0831-9459FEA90EFB}"/>
              </a:ext>
            </a:extLst>
          </p:cNvPr>
          <p:cNvSpPr txBox="1"/>
          <p:nvPr/>
        </p:nvSpPr>
        <p:spPr>
          <a:xfrm rot="20662643">
            <a:off x="1797223" y="662623"/>
            <a:ext cx="4839797" cy="338554"/>
          </a:xfrm>
          <a:prstGeom prst="rect">
            <a:avLst/>
          </a:prstGeom>
          <a:noFill/>
          <a:ln>
            <a:noFill/>
          </a:ln>
        </p:spPr>
        <p:txBody>
          <a:bodyPr wrap="square" rtlCol="0">
            <a:spAutoFit/>
          </a:bodyPr>
          <a:lstStyle/>
          <a:p>
            <a:pPr algn="ctr"/>
            <a:r>
              <a:rPr lang="fr-FR" sz="1600" b="1" dirty="0">
                <a:solidFill>
                  <a:schemeClr val="bg1"/>
                </a:solidFill>
                <a:latin typeface="Arial" panose="020B0604020202020204" pitchFamily="34" charset="0"/>
                <a:cs typeface="Arial" panose="020B0604020202020204" pitchFamily="34" charset="0"/>
              </a:rPr>
              <a:t>PLAQUETTE PARTENAIRES 2023/2024</a:t>
            </a:r>
          </a:p>
        </p:txBody>
      </p:sp>
      <p:pic>
        <p:nvPicPr>
          <p:cNvPr id="13" name="Image 12">
            <a:extLst>
              <a:ext uri="{FF2B5EF4-FFF2-40B4-BE49-F238E27FC236}">
                <a16:creationId xmlns:a16="http://schemas.microsoft.com/office/drawing/2014/main" id="{2A8D992D-D948-63D8-AAEE-B1CAF367E160}"/>
              </a:ext>
            </a:extLst>
          </p:cNvPr>
          <p:cNvPicPr>
            <a:picLocks noChangeAspect="1"/>
          </p:cNvPicPr>
          <p:nvPr/>
        </p:nvPicPr>
        <p:blipFill>
          <a:blip r:embed="rId4"/>
          <a:stretch>
            <a:fillRect/>
          </a:stretch>
        </p:blipFill>
        <p:spPr>
          <a:xfrm>
            <a:off x="302665" y="292154"/>
            <a:ext cx="1490603" cy="1947999"/>
          </a:xfrm>
          <a:prstGeom prst="rect">
            <a:avLst/>
          </a:prstGeom>
        </p:spPr>
      </p:pic>
      <p:sp>
        <p:nvSpPr>
          <p:cNvPr id="16" name="ZoneTexte 15">
            <a:extLst>
              <a:ext uri="{FF2B5EF4-FFF2-40B4-BE49-F238E27FC236}">
                <a16:creationId xmlns:a16="http://schemas.microsoft.com/office/drawing/2014/main" id="{729EA1E8-8671-D6C3-F11D-0C857B13B0AF}"/>
              </a:ext>
            </a:extLst>
          </p:cNvPr>
          <p:cNvSpPr txBox="1"/>
          <p:nvPr/>
        </p:nvSpPr>
        <p:spPr>
          <a:xfrm rot="20665525">
            <a:off x="1721846" y="1187226"/>
            <a:ext cx="5666031" cy="584775"/>
          </a:xfrm>
          <a:prstGeom prst="rect">
            <a:avLst/>
          </a:prstGeom>
          <a:noFill/>
          <a:ln>
            <a:noFill/>
          </a:ln>
        </p:spPr>
        <p:txBody>
          <a:bodyPr wrap="square" rtlCol="0">
            <a:spAutoFit/>
          </a:bodyPr>
          <a:lstStyle/>
          <a:p>
            <a:pPr algn="ctr"/>
            <a:r>
              <a:rPr lang="fr-FR" sz="3200" b="1" dirty="0">
                <a:solidFill>
                  <a:srgbClr val="002060"/>
                </a:solidFill>
                <a:latin typeface="Arial" panose="020B0604020202020204" pitchFamily="34" charset="0"/>
                <a:cs typeface="Arial" panose="020B0604020202020204" pitchFamily="34" charset="0"/>
              </a:rPr>
              <a:t>CONTACTS PARTENAIRES</a:t>
            </a:r>
          </a:p>
        </p:txBody>
      </p:sp>
      <p:pic>
        <p:nvPicPr>
          <p:cNvPr id="17" name="Image 16">
            <a:extLst>
              <a:ext uri="{FF2B5EF4-FFF2-40B4-BE49-F238E27FC236}">
                <a16:creationId xmlns:a16="http://schemas.microsoft.com/office/drawing/2014/main" id="{14AE4E9E-0E32-C311-D532-00BCBF87568D}"/>
              </a:ext>
            </a:extLst>
          </p:cNvPr>
          <p:cNvPicPr>
            <a:picLocks noChangeAspect="1"/>
          </p:cNvPicPr>
          <p:nvPr/>
        </p:nvPicPr>
        <p:blipFill>
          <a:blip r:embed="rId5"/>
          <a:stretch>
            <a:fillRect/>
          </a:stretch>
        </p:blipFill>
        <p:spPr>
          <a:xfrm>
            <a:off x="6782849" y="1716264"/>
            <a:ext cx="443788" cy="515997"/>
          </a:xfrm>
          <a:prstGeom prst="rect">
            <a:avLst/>
          </a:prstGeom>
        </p:spPr>
      </p:pic>
      <p:sp>
        <p:nvSpPr>
          <p:cNvPr id="12" name="Rectangle 11">
            <a:extLst>
              <a:ext uri="{FF2B5EF4-FFF2-40B4-BE49-F238E27FC236}">
                <a16:creationId xmlns:a16="http://schemas.microsoft.com/office/drawing/2014/main" id="{217A2039-8205-04BD-5A74-2581AC92178C}"/>
              </a:ext>
            </a:extLst>
          </p:cNvPr>
          <p:cNvSpPr/>
          <p:nvPr/>
        </p:nvSpPr>
        <p:spPr>
          <a:xfrm>
            <a:off x="0" y="0"/>
            <a:ext cx="7559675" cy="10691813"/>
          </a:xfrm>
          <a:prstGeom prst="rect">
            <a:avLst/>
          </a:prstGeom>
          <a:noFill/>
          <a:ln w="2794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F4BB009E-8897-7523-ADA6-59A53F30EB00}"/>
              </a:ext>
            </a:extLst>
          </p:cNvPr>
          <p:cNvSpPr txBox="1"/>
          <p:nvPr/>
        </p:nvSpPr>
        <p:spPr>
          <a:xfrm>
            <a:off x="138111" y="2837083"/>
            <a:ext cx="7353598" cy="659322"/>
          </a:xfrm>
          <a:prstGeom prst="rect">
            <a:avLst/>
          </a:prstGeom>
          <a:noFill/>
          <a:ln w="76200">
            <a:noFill/>
          </a:ln>
        </p:spPr>
        <p:txBody>
          <a:bodyPr wrap="square" lIns="104306" tIns="52153" rIns="104306" bIns="52153" rtlCol="0">
            <a:spAutoFit/>
          </a:bodyPr>
          <a:lstStyle/>
          <a:p>
            <a:pPr marL="444500" algn="just" hangingPunct="0"/>
            <a:r>
              <a:rPr lang="fr-FR" sz="2400" b="1" dirty="0">
                <a:solidFill>
                  <a:srgbClr val="002060"/>
                </a:solidFill>
                <a:latin typeface="Arial" panose="020B0604020202020204" pitchFamily="34" charset="0"/>
                <a:cs typeface="Arial" panose="020B0604020202020204" pitchFamily="34" charset="0"/>
              </a:rPr>
              <a:t>LES CONTACTS</a:t>
            </a:r>
          </a:p>
          <a:p>
            <a:pPr algn="just" defTabSz="1001713" hangingPunct="0"/>
            <a:endParaRPr lang="fr-FR" sz="1200" b="1" dirty="0">
              <a:solidFill>
                <a:srgbClr val="002060"/>
              </a:solidFill>
              <a:latin typeface="Arial" panose="020B0604020202020204" pitchFamily="34" charset="0"/>
              <a:cs typeface="Arial" panose="020B0604020202020204" pitchFamily="34" charset="0"/>
            </a:endParaRPr>
          </a:p>
        </p:txBody>
      </p:sp>
      <p:pic>
        <p:nvPicPr>
          <p:cNvPr id="23" name="Image 22">
            <a:extLst>
              <a:ext uri="{FF2B5EF4-FFF2-40B4-BE49-F238E27FC236}">
                <a16:creationId xmlns:a16="http://schemas.microsoft.com/office/drawing/2014/main" id="{2F37DA84-086C-99C9-5115-4C7BA68AEF2D}"/>
              </a:ext>
            </a:extLst>
          </p:cNvPr>
          <p:cNvPicPr>
            <a:picLocks noChangeAspect="1"/>
          </p:cNvPicPr>
          <p:nvPr/>
        </p:nvPicPr>
        <p:blipFill>
          <a:blip r:embed="rId5"/>
          <a:stretch>
            <a:fillRect/>
          </a:stretch>
        </p:blipFill>
        <p:spPr>
          <a:xfrm>
            <a:off x="207797" y="2919834"/>
            <a:ext cx="301720" cy="350813"/>
          </a:xfrm>
          <a:prstGeom prst="rect">
            <a:avLst/>
          </a:prstGeom>
        </p:spPr>
      </p:pic>
      <p:sp>
        <p:nvSpPr>
          <p:cNvPr id="2" name="ZoneTexte 1">
            <a:extLst>
              <a:ext uri="{FF2B5EF4-FFF2-40B4-BE49-F238E27FC236}">
                <a16:creationId xmlns:a16="http://schemas.microsoft.com/office/drawing/2014/main" id="{24DF9726-2C46-6586-6085-695BF5A32D43}"/>
              </a:ext>
            </a:extLst>
          </p:cNvPr>
          <p:cNvSpPr txBox="1"/>
          <p:nvPr/>
        </p:nvSpPr>
        <p:spPr>
          <a:xfrm>
            <a:off x="112931" y="3700853"/>
            <a:ext cx="7249427" cy="6555641"/>
          </a:xfrm>
          <a:prstGeom prst="rect">
            <a:avLst/>
          </a:prstGeom>
          <a:noFill/>
        </p:spPr>
        <p:txBody>
          <a:bodyPr wrap="square" rtlCol="0">
            <a:spAutoFit/>
          </a:bodyPr>
          <a:lstStyle/>
          <a:p>
            <a:pPr algn="ctr"/>
            <a:r>
              <a:rPr lang="fr-FR" sz="1400" dirty="0">
                <a:solidFill>
                  <a:srgbClr val="002060"/>
                </a:solidFill>
                <a:latin typeface="Arial" panose="020B0604020202020204" pitchFamily="34" charset="0"/>
                <a:cs typeface="Arial" panose="020B0604020202020204" pitchFamily="34" charset="0"/>
              </a:rPr>
              <a:t>Nous nous tenons à votre disposition pour tout complément d’informations :</a:t>
            </a:r>
          </a:p>
          <a:p>
            <a:pPr algn="ctr"/>
            <a:r>
              <a:rPr lang="fr-FR" sz="1400" dirty="0">
                <a:solidFill>
                  <a:srgbClr val="002060"/>
                </a:solidFill>
                <a:latin typeface="Arial" panose="020B0604020202020204" pitchFamily="34" charset="0"/>
                <a:cs typeface="Arial" panose="020B0604020202020204" pitchFamily="34" charset="0"/>
              </a:rPr>
              <a:t>  </a:t>
            </a:r>
          </a:p>
          <a:p>
            <a:pPr algn="ctr"/>
            <a:endParaRPr lang="fr-FR" sz="1400" dirty="0">
              <a:solidFill>
                <a:srgbClr val="002060"/>
              </a:solidFill>
              <a:latin typeface="Arial" panose="020B0604020202020204" pitchFamily="34" charset="0"/>
              <a:cs typeface="Arial" panose="020B0604020202020204" pitchFamily="34" charset="0"/>
            </a:endParaRPr>
          </a:p>
          <a:p>
            <a:pPr algn="ctr"/>
            <a:r>
              <a:rPr lang="fr-FR" sz="1400" dirty="0">
                <a:solidFill>
                  <a:srgbClr val="002060"/>
                </a:solidFill>
                <a:latin typeface="Arial" panose="020B0604020202020204" pitchFamily="34" charset="0"/>
                <a:cs typeface="Arial" panose="020B0604020202020204" pitchFamily="34" charset="0"/>
              </a:rPr>
              <a:t>Cyril LEBOURLÈS - Président</a:t>
            </a:r>
          </a:p>
          <a:p>
            <a:pPr algn="ctr"/>
            <a:r>
              <a:rPr lang="fr-FR" sz="1400" dirty="0">
                <a:solidFill>
                  <a:srgbClr val="002060"/>
                </a:solidFill>
                <a:latin typeface="Arial" panose="020B0604020202020204" pitchFamily="34" charset="0"/>
                <a:cs typeface="Arial" panose="020B0604020202020204" pitchFamily="34" charset="0"/>
              </a:rPr>
              <a:t>06 95 57 75 42</a:t>
            </a:r>
          </a:p>
          <a:p>
            <a:pPr algn="ctr"/>
            <a:r>
              <a:rPr lang="fr-FR" sz="1400" u="sng" dirty="0">
                <a:solidFill>
                  <a:srgbClr val="002060"/>
                </a:solidFill>
                <a:latin typeface="Arial" panose="020B0604020202020204" pitchFamily="34" charset="0"/>
                <a:cs typeface="Arial" panose="020B0604020202020204" pitchFamily="34" charset="0"/>
              </a:rPr>
              <a:t>president@ovaledeloire-amboise-rugby.fr</a:t>
            </a:r>
            <a:endParaRPr lang="fr-FR" sz="1400" dirty="0">
              <a:solidFill>
                <a:srgbClr val="002060"/>
              </a:solidFill>
              <a:latin typeface="Arial" panose="020B0604020202020204" pitchFamily="34" charset="0"/>
              <a:cs typeface="Arial" panose="020B0604020202020204" pitchFamily="34" charset="0"/>
            </a:endParaRPr>
          </a:p>
          <a:p>
            <a:pPr algn="ctr"/>
            <a:endParaRPr lang="fr-FR" sz="1400" dirty="0">
              <a:solidFill>
                <a:srgbClr val="002060"/>
              </a:solidFill>
              <a:latin typeface="Arial" panose="020B0604020202020204" pitchFamily="34" charset="0"/>
              <a:cs typeface="Arial" panose="020B0604020202020204" pitchFamily="34" charset="0"/>
            </a:endParaRPr>
          </a:p>
          <a:p>
            <a:pPr algn="ctr"/>
            <a:r>
              <a:rPr lang="fr-FR" sz="1400" dirty="0">
                <a:solidFill>
                  <a:srgbClr val="002060"/>
                </a:solidFill>
                <a:latin typeface="Arial" panose="020B0604020202020204" pitchFamily="34" charset="0"/>
                <a:cs typeface="Arial" panose="020B0604020202020204" pitchFamily="34" charset="0"/>
              </a:rPr>
              <a:t>Alexandre LESIEUR – Partenariat</a:t>
            </a:r>
          </a:p>
          <a:p>
            <a:pPr algn="ctr"/>
            <a:r>
              <a:rPr lang="fr-FR" sz="1400" dirty="0">
                <a:solidFill>
                  <a:srgbClr val="002060"/>
                </a:solidFill>
                <a:latin typeface="Arial" panose="020B0604020202020204" pitchFamily="34" charset="0"/>
                <a:cs typeface="Arial" panose="020B0604020202020204" pitchFamily="34" charset="0"/>
              </a:rPr>
              <a:t>07 88 51 57 11</a:t>
            </a:r>
          </a:p>
          <a:p>
            <a:pPr algn="ctr"/>
            <a:r>
              <a:rPr lang="fr-FR" sz="1400" u="sng" dirty="0">
                <a:solidFill>
                  <a:srgbClr val="002060"/>
                </a:solidFill>
                <a:latin typeface="Arial" panose="020B0604020202020204" pitchFamily="34" charset="0"/>
                <a:cs typeface="Arial" panose="020B0604020202020204" pitchFamily="34" charset="0"/>
              </a:rPr>
              <a:t>partenaires@ovaledeloire-amboise-rugby.fr</a:t>
            </a:r>
          </a:p>
          <a:p>
            <a:pPr algn="ctr"/>
            <a:r>
              <a:rPr lang="fr-FR" sz="1400" dirty="0">
                <a:solidFill>
                  <a:srgbClr val="002060"/>
                </a:solidFill>
                <a:latin typeface="Arial" panose="020B0604020202020204" pitchFamily="34" charset="0"/>
                <a:cs typeface="Arial" panose="020B0604020202020204" pitchFamily="34" charset="0"/>
              </a:rPr>
              <a:t> </a:t>
            </a:r>
          </a:p>
          <a:p>
            <a:pPr algn="ctr"/>
            <a:r>
              <a:rPr lang="fr-FR" sz="1400" dirty="0">
                <a:solidFill>
                  <a:srgbClr val="002060"/>
                </a:solidFill>
                <a:latin typeface="Arial" panose="020B0604020202020204" pitchFamily="34" charset="0"/>
                <a:cs typeface="Arial" panose="020B0604020202020204" pitchFamily="34" charset="0"/>
              </a:rPr>
              <a:t>Florian BAUDEAU – Trésorier</a:t>
            </a:r>
          </a:p>
          <a:p>
            <a:pPr algn="ctr"/>
            <a:r>
              <a:rPr lang="fr-FR" sz="1400" u="sng" dirty="0">
                <a:solidFill>
                  <a:srgbClr val="002060"/>
                </a:solidFill>
                <a:latin typeface="Arial" panose="020B0604020202020204" pitchFamily="34" charset="0"/>
                <a:cs typeface="Arial" panose="020B0604020202020204" pitchFamily="34" charset="0"/>
              </a:rPr>
              <a:t>tresosier@ovaledeloire-amboise-rugby.fr</a:t>
            </a:r>
          </a:p>
          <a:p>
            <a:pPr algn="ctr"/>
            <a:endParaRPr lang="fr-FR" sz="1400" dirty="0">
              <a:solidFill>
                <a:srgbClr val="002060"/>
              </a:solidFill>
              <a:latin typeface="Arial" panose="020B0604020202020204" pitchFamily="34" charset="0"/>
              <a:cs typeface="Arial" panose="020B0604020202020204" pitchFamily="34" charset="0"/>
            </a:endParaRPr>
          </a:p>
          <a:p>
            <a:pPr algn="ctr"/>
            <a:endParaRPr lang="fr-FR" sz="1400" dirty="0">
              <a:solidFill>
                <a:srgbClr val="002060"/>
              </a:solidFill>
              <a:latin typeface="Arial" panose="020B0604020202020204" pitchFamily="34" charset="0"/>
              <a:cs typeface="Arial" panose="020B0604020202020204" pitchFamily="34" charset="0"/>
            </a:endParaRPr>
          </a:p>
          <a:p>
            <a:pPr algn="ctr"/>
            <a:endParaRPr lang="fr-FR" sz="1400" dirty="0">
              <a:solidFill>
                <a:srgbClr val="002060"/>
              </a:solidFill>
              <a:latin typeface="Arial" panose="020B0604020202020204" pitchFamily="34" charset="0"/>
              <a:cs typeface="Arial" panose="020B0604020202020204" pitchFamily="34" charset="0"/>
            </a:endParaRPr>
          </a:p>
          <a:p>
            <a:pPr algn="ctr"/>
            <a:r>
              <a:rPr lang="fr-FR" sz="1400" dirty="0">
                <a:solidFill>
                  <a:srgbClr val="002060"/>
                </a:solidFill>
                <a:latin typeface="Arial" panose="020B0604020202020204" pitchFamily="34" charset="0"/>
                <a:cs typeface="Arial" panose="020B0604020202020204" pitchFamily="34" charset="0"/>
              </a:rPr>
              <a:t> </a:t>
            </a:r>
            <a:r>
              <a:rPr lang="fr-FR" sz="1400" b="1" dirty="0">
                <a:solidFill>
                  <a:srgbClr val="002060"/>
                </a:solidFill>
                <a:latin typeface="Arial" panose="020B0604020202020204" pitchFamily="34" charset="0"/>
                <a:cs typeface="Arial" panose="020B0604020202020204" pitchFamily="34" charset="0"/>
              </a:rPr>
              <a:t>Suivez notre actualité</a:t>
            </a:r>
          </a:p>
          <a:p>
            <a:pPr algn="ctr"/>
            <a:endParaRPr lang="fr-FR" sz="1400" b="1" dirty="0">
              <a:solidFill>
                <a:srgbClr val="002060"/>
              </a:solidFill>
              <a:latin typeface="Arial" panose="020B0604020202020204" pitchFamily="34" charset="0"/>
              <a:cs typeface="Arial" panose="020B0604020202020204" pitchFamily="34" charset="0"/>
            </a:endParaRPr>
          </a:p>
          <a:p>
            <a:pPr algn="ctr"/>
            <a:r>
              <a:rPr lang="fr-FR" sz="1400" b="1" dirty="0">
                <a:solidFill>
                  <a:srgbClr val="002060"/>
                </a:solidFill>
                <a:latin typeface="Arial" panose="020B0604020202020204" pitchFamily="34" charset="0"/>
                <a:cs typeface="Arial" panose="020B0604020202020204" pitchFamily="34" charset="0"/>
              </a:rPr>
              <a:t>sur FACEBOOK</a:t>
            </a:r>
            <a:endParaRPr lang="fr-FR" sz="1400" dirty="0">
              <a:solidFill>
                <a:srgbClr val="002060"/>
              </a:solidFill>
              <a:latin typeface="Arial" panose="020B0604020202020204" pitchFamily="34" charset="0"/>
              <a:cs typeface="Arial" panose="020B0604020202020204" pitchFamily="34" charset="0"/>
            </a:endParaRPr>
          </a:p>
          <a:p>
            <a:pPr algn="ctr"/>
            <a:r>
              <a:rPr lang="fr-FR" sz="1400" u="sng" dirty="0">
                <a:solidFill>
                  <a:srgbClr val="002060"/>
                </a:solidFill>
                <a:latin typeface="Arial" panose="020B0604020202020204" pitchFamily="34" charset="0"/>
                <a:cs typeface="Arial" panose="020B0604020202020204" pitchFamily="34" charset="0"/>
              </a:rPr>
              <a:t>https://www.facebook.com/Ovale-de-Loire-Amboise-Rugby/</a:t>
            </a:r>
            <a:br>
              <a:rPr lang="fr-FR" sz="1400" u="sng" dirty="0">
                <a:solidFill>
                  <a:srgbClr val="002060"/>
                </a:solidFill>
                <a:latin typeface="Arial" panose="020B0604020202020204" pitchFamily="34" charset="0"/>
                <a:cs typeface="Arial" panose="020B0604020202020204" pitchFamily="34" charset="0"/>
              </a:rPr>
            </a:br>
            <a:endParaRPr lang="fr-FR" sz="1400" u="sng" dirty="0">
              <a:solidFill>
                <a:srgbClr val="002060"/>
              </a:solidFill>
              <a:latin typeface="Arial" panose="020B0604020202020204" pitchFamily="34" charset="0"/>
              <a:cs typeface="Arial" panose="020B0604020202020204" pitchFamily="34" charset="0"/>
            </a:endParaRPr>
          </a:p>
          <a:p>
            <a:pPr algn="ctr"/>
            <a:r>
              <a:rPr lang="fr-FR" sz="1400" b="1" dirty="0">
                <a:solidFill>
                  <a:srgbClr val="002060"/>
                </a:solidFill>
                <a:latin typeface="Arial" panose="020B0604020202020204" pitchFamily="34" charset="0"/>
                <a:cs typeface="Arial" panose="020B0604020202020204" pitchFamily="34" charset="0"/>
              </a:rPr>
              <a:t>sur Instagram</a:t>
            </a:r>
            <a:endParaRPr lang="fr-FR" sz="1400" dirty="0">
              <a:solidFill>
                <a:srgbClr val="002060"/>
              </a:solidFill>
              <a:latin typeface="Arial" panose="020B0604020202020204" pitchFamily="34" charset="0"/>
              <a:cs typeface="Arial" panose="020B0604020202020204" pitchFamily="34" charset="0"/>
            </a:endParaRPr>
          </a:p>
          <a:p>
            <a:pPr algn="ctr"/>
            <a:r>
              <a:rPr lang="fr-FR" sz="1400" u="sng" dirty="0">
                <a:solidFill>
                  <a:srgbClr val="002060"/>
                </a:solidFill>
                <a:latin typeface="Arial" panose="020B0604020202020204" pitchFamily="34" charset="0"/>
                <a:cs typeface="Arial" panose="020B0604020202020204" pitchFamily="34" charset="0"/>
              </a:rPr>
              <a:t>https://www.instagram.com/ovaledeloire/</a:t>
            </a:r>
          </a:p>
          <a:p>
            <a:pPr algn="ctr"/>
            <a:endParaRPr lang="fr-FR" sz="1400" b="1" dirty="0">
              <a:solidFill>
                <a:srgbClr val="002060"/>
              </a:solidFill>
              <a:latin typeface="Arial" panose="020B0604020202020204" pitchFamily="34" charset="0"/>
              <a:cs typeface="Arial" panose="020B0604020202020204" pitchFamily="34" charset="0"/>
            </a:endParaRPr>
          </a:p>
          <a:p>
            <a:pPr algn="ctr"/>
            <a:r>
              <a:rPr lang="fr-FR" sz="1400" b="1" dirty="0">
                <a:solidFill>
                  <a:srgbClr val="002060"/>
                </a:solidFill>
                <a:latin typeface="Arial" panose="020B0604020202020204" pitchFamily="34" charset="0"/>
                <a:cs typeface="Arial" panose="020B0604020202020204" pitchFamily="34" charset="0"/>
              </a:rPr>
              <a:t>Mais aussi </a:t>
            </a:r>
          </a:p>
          <a:p>
            <a:pPr algn="ctr"/>
            <a:endParaRPr lang="fr-FR" sz="1400" b="1" dirty="0">
              <a:solidFill>
                <a:srgbClr val="002060"/>
              </a:solidFill>
              <a:latin typeface="Arial" panose="020B0604020202020204" pitchFamily="34" charset="0"/>
              <a:cs typeface="Arial" panose="020B0604020202020204" pitchFamily="34" charset="0"/>
            </a:endParaRPr>
          </a:p>
          <a:p>
            <a:pPr algn="ctr"/>
            <a:r>
              <a:rPr lang="fr-FR" sz="1400" b="1" dirty="0">
                <a:solidFill>
                  <a:srgbClr val="002060"/>
                </a:solidFill>
                <a:latin typeface="Arial" panose="020B0604020202020204" pitchFamily="34" charset="0"/>
                <a:cs typeface="Arial" panose="020B0604020202020204" pitchFamily="34" charset="0"/>
              </a:rPr>
              <a:t>sur notre nouveau Site internet</a:t>
            </a:r>
            <a:endParaRPr lang="fr-FR" sz="1400" dirty="0">
              <a:solidFill>
                <a:srgbClr val="002060"/>
              </a:solidFill>
              <a:latin typeface="Arial" panose="020B0604020202020204" pitchFamily="34" charset="0"/>
              <a:cs typeface="Arial" panose="020B0604020202020204" pitchFamily="34" charset="0"/>
            </a:endParaRPr>
          </a:p>
          <a:p>
            <a:pPr algn="ctr"/>
            <a:r>
              <a:rPr lang="fr-FR" sz="1400" dirty="0">
                <a:solidFill>
                  <a:srgbClr val="002060"/>
                </a:solidFill>
                <a:latin typeface="Arial" panose="020B0604020202020204" pitchFamily="34" charset="0"/>
                <a:cs typeface="Arial" panose="020B0604020202020204" pitchFamily="34" charset="0"/>
              </a:rPr>
              <a:t>(sur ordinateur, tablette, et smartphone)</a:t>
            </a:r>
          </a:p>
          <a:p>
            <a:pPr algn="ctr"/>
            <a:r>
              <a:rPr lang="fr-FR" sz="1400" u="sng" dirty="0">
                <a:solidFill>
                  <a:srgbClr val="002060"/>
                </a:solidFill>
                <a:latin typeface="Arial" panose="020B0604020202020204" pitchFamily="34" charset="0"/>
                <a:cs typeface="Arial" panose="020B0604020202020204" pitchFamily="34" charset="0"/>
              </a:rPr>
              <a:t>http://ovaledeloire-amboise-rugby.fr</a:t>
            </a:r>
          </a:p>
          <a:p>
            <a:pPr algn="ctr"/>
            <a:endParaRPr lang="fr-FR" sz="1400" dirty="0">
              <a:solidFill>
                <a:srgbClr val="002060"/>
              </a:solidFill>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A1942AB0-EAA0-D7DF-51C1-2F412143CA30}"/>
              </a:ext>
            </a:extLst>
          </p:cNvPr>
          <p:cNvPicPr>
            <a:picLocks noChangeAspect="1"/>
          </p:cNvPicPr>
          <p:nvPr/>
        </p:nvPicPr>
        <p:blipFill>
          <a:blip r:embed="rId6"/>
          <a:stretch>
            <a:fillRect/>
          </a:stretch>
        </p:blipFill>
        <p:spPr>
          <a:xfrm>
            <a:off x="302665" y="7952162"/>
            <a:ext cx="1225518" cy="2600788"/>
          </a:xfrm>
          <a:prstGeom prst="rect">
            <a:avLst/>
          </a:prstGeom>
        </p:spPr>
      </p:pic>
      <p:pic>
        <p:nvPicPr>
          <p:cNvPr id="6" name="Image 5">
            <a:extLst>
              <a:ext uri="{FF2B5EF4-FFF2-40B4-BE49-F238E27FC236}">
                <a16:creationId xmlns:a16="http://schemas.microsoft.com/office/drawing/2014/main" id="{09A10336-DFE9-B429-B45C-531F58BB691C}"/>
              </a:ext>
            </a:extLst>
          </p:cNvPr>
          <p:cNvPicPr>
            <a:picLocks noChangeAspect="1"/>
          </p:cNvPicPr>
          <p:nvPr/>
        </p:nvPicPr>
        <p:blipFill>
          <a:blip r:embed="rId7"/>
          <a:stretch>
            <a:fillRect/>
          </a:stretch>
        </p:blipFill>
        <p:spPr>
          <a:xfrm>
            <a:off x="5831852" y="7209271"/>
            <a:ext cx="1659857" cy="3388008"/>
          </a:xfrm>
          <a:prstGeom prst="rect">
            <a:avLst/>
          </a:prstGeom>
        </p:spPr>
      </p:pic>
    </p:spTree>
    <p:extLst>
      <p:ext uri="{BB962C8B-B14F-4D97-AF65-F5344CB8AC3E}">
        <p14:creationId xmlns:p14="http://schemas.microsoft.com/office/powerpoint/2010/main" val="899165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C457BEC-EF4C-0A54-C7A8-BC4766F09AF5}"/>
              </a:ext>
            </a:extLst>
          </p:cNvPr>
          <p:cNvPicPr>
            <a:picLocks noChangeAspect="1"/>
          </p:cNvPicPr>
          <p:nvPr/>
        </p:nvPicPr>
        <p:blipFill>
          <a:blip r:embed="rId2"/>
          <a:stretch>
            <a:fillRect/>
          </a:stretch>
        </p:blipFill>
        <p:spPr>
          <a:xfrm>
            <a:off x="2667425" y="2577167"/>
            <a:ext cx="2224824" cy="5537478"/>
          </a:xfrm>
          <a:prstGeom prst="rect">
            <a:avLst/>
          </a:prstGeom>
        </p:spPr>
      </p:pic>
      <p:pic>
        <p:nvPicPr>
          <p:cNvPr id="7" name="Image 6">
            <a:extLst>
              <a:ext uri="{FF2B5EF4-FFF2-40B4-BE49-F238E27FC236}">
                <a16:creationId xmlns:a16="http://schemas.microsoft.com/office/drawing/2014/main" id="{D461F33A-B119-678F-419C-FD451B47568A}"/>
              </a:ext>
            </a:extLst>
          </p:cNvPr>
          <p:cNvPicPr>
            <a:picLocks noChangeAspect="1"/>
          </p:cNvPicPr>
          <p:nvPr/>
        </p:nvPicPr>
        <p:blipFill>
          <a:blip r:embed="rId3"/>
          <a:stretch>
            <a:fillRect/>
          </a:stretch>
        </p:blipFill>
        <p:spPr>
          <a:xfrm>
            <a:off x="4978181" y="4575814"/>
            <a:ext cx="2349446" cy="5828185"/>
          </a:xfrm>
          <a:prstGeom prst="rect">
            <a:avLst/>
          </a:prstGeom>
        </p:spPr>
      </p:pic>
      <p:pic>
        <p:nvPicPr>
          <p:cNvPr id="9" name="Image 8">
            <a:extLst>
              <a:ext uri="{FF2B5EF4-FFF2-40B4-BE49-F238E27FC236}">
                <a16:creationId xmlns:a16="http://schemas.microsoft.com/office/drawing/2014/main" id="{E42C3F32-A412-A080-CDA3-1EC3F26FF00E}"/>
              </a:ext>
            </a:extLst>
          </p:cNvPr>
          <p:cNvPicPr>
            <a:picLocks noChangeAspect="1"/>
          </p:cNvPicPr>
          <p:nvPr/>
        </p:nvPicPr>
        <p:blipFill>
          <a:blip r:embed="rId4"/>
          <a:stretch>
            <a:fillRect/>
          </a:stretch>
        </p:blipFill>
        <p:spPr>
          <a:xfrm>
            <a:off x="240218" y="330570"/>
            <a:ext cx="2319578" cy="5828184"/>
          </a:xfrm>
          <a:prstGeom prst="rect">
            <a:avLst/>
          </a:prstGeom>
        </p:spPr>
      </p:pic>
      <p:sp>
        <p:nvSpPr>
          <p:cNvPr id="10" name="Rectangle 9">
            <a:extLst>
              <a:ext uri="{FF2B5EF4-FFF2-40B4-BE49-F238E27FC236}">
                <a16:creationId xmlns:a16="http://schemas.microsoft.com/office/drawing/2014/main" id="{4D827DB2-308F-8F1E-A8C2-4428B44EED56}"/>
              </a:ext>
            </a:extLst>
          </p:cNvPr>
          <p:cNvSpPr/>
          <p:nvPr/>
        </p:nvSpPr>
        <p:spPr>
          <a:xfrm>
            <a:off x="0" y="0"/>
            <a:ext cx="7559675" cy="10691813"/>
          </a:xfrm>
          <a:prstGeom prst="rect">
            <a:avLst/>
          </a:prstGeom>
          <a:noFill/>
          <a:ln w="2794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3EF93BEA-DD37-7207-971B-F3568E70D345}"/>
              </a:ext>
            </a:extLst>
          </p:cNvPr>
          <p:cNvPicPr>
            <a:picLocks noChangeAspect="1"/>
          </p:cNvPicPr>
          <p:nvPr/>
        </p:nvPicPr>
        <p:blipFill>
          <a:blip r:embed="rId5"/>
          <a:stretch>
            <a:fillRect/>
          </a:stretch>
        </p:blipFill>
        <p:spPr>
          <a:xfrm>
            <a:off x="240218" y="7191354"/>
            <a:ext cx="1988636" cy="3169889"/>
          </a:xfrm>
          <a:prstGeom prst="rect">
            <a:avLst/>
          </a:prstGeom>
        </p:spPr>
      </p:pic>
    </p:spTree>
    <p:extLst>
      <p:ext uri="{BB962C8B-B14F-4D97-AF65-F5344CB8AC3E}">
        <p14:creationId xmlns:p14="http://schemas.microsoft.com/office/powerpoint/2010/main" val="1554136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descr="RÃ©sultat de recherche d'images pour &quot;image fleurs de lys&quot;">
            <a:extLst>
              <a:ext uri="{FF2B5EF4-FFF2-40B4-BE49-F238E27FC236}">
                <a16:creationId xmlns:a16="http://schemas.microsoft.com/office/drawing/2014/main" id="{63AAD1A6-1250-457A-8A04-698FC1215EF9}"/>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485856" y="5831272"/>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4" name="Picture 2" descr="RÃ©sultat de recherche d'images pour &quot;image fleurs de lys&quot;">
            <a:extLst>
              <a:ext uri="{FF2B5EF4-FFF2-40B4-BE49-F238E27FC236}">
                <a16:creationId xmlns:a16="http://schemas.microsoft.com/office/drawing/2014/main" id="{D9EDE2F3-00A6-4565-8D32-1BB55B7B87A7}"/>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754309" y="5333022"/>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9" name="Picture 2" descr="RÃ©sultat de recherche d'images pour &quot;image fleurs de lys&quot;">
            <a:extLst>
              <a:ext uri="{FF2B5EF4-FFF2-40B4-BE49-F238E27FC236}">
                <a16:creationId xmlns:a16="http://schemas.microsoft.com/office/drawing/2014/main" id="{39FB54CA-E4ED-41DC-B7CE-9A98A3748C84}"/>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948944" y="5831272"/>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1" name="Picture 2" descr="RÃ©sultat de recherche d'images pour &quot;image fleurs de lys&quot;">
            <a:extLst>
              <a:ext uri="{FF2B5EF4-FFF2-40B4-BE49-F238E27FC236}">
                <a16:creationId xmlns:a16="http://schemas.microsoft.com/office/drawing/2014/main" id="{F7E2CCF4-4C2B-4885-8A5A-D76448657330}"/>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17396" y="5333021"/>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3" name="Picture 2" descr="RÃ©sultat de recherche d'images pour &quot;image fleurs de lys&quot;">
            <a:extLst>
              <a:ext uri="{FF2B5EF4-FFF2-40B4-BE49-F238E27FC236}">
                <a16:creationId xmlns:a16="http://schemas.microsoft.com/office/drawing/2014/main" id="{85238437-821B-40E1-9EE2-5030D22E17A9}"/>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412033" y="5831272"/>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5" name="Picture 2" descr="RÃ©sultat de recherche d'images pour &quot;image fleurs de lys&quot;">
            <a:extLst>
              <a:ext uri="{FF2B5EF4-FFF2-40B4-BE49-F238E27FC236}">
                <a16:creationId xmlns:a16="http://schemas.microsoft.com/office/drawing/2014/main" id="{5A9B8141-1D5F-4583-8A20-E22F92158E14}"/>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875121" y="5831272"/>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0" name="Picture 2" descr="RÃ©sultat de recherche d'images pour &quot;image fleurs de lys&quot;">
            <a:extLst>
              <a:ext uri="{FF2B5EF4-FFF2-40B4-BE49-F238E27FC236}">
                <a16:creationId xmlns:a16="http://schemas.microsoft.com/office/drawing/2014/main" id="{FBBDAA1D-1CEC-4046-B3AA-AF14AC139BFA}"/>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338207" y="5831272"/>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4" name="Picture 2" descr="RÃ©sultat de recherche d'images pour &quot;image fleurs de lys&quot;">
            <a:extLst>
              <a:ext uri="{FF2B5EF4-FFF2-40B4-BE49-F238E27FC236}">
                <a16:creationId xmlns:a16="http://schemas.microsoft.com/office/drawing/2014/main" id="{984FAC4F-E238-4AC8-92CE-8CDDE6E2F27B}"/>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801295" y="5831272"/>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7" name="Picture 2" descr="RÃ©sultat de recherche d'images pour &quot;image fleurs de lys&quot;">
            <a:extLst>
              <a:ext uri="{FF2B5EF4-FFF2-40B4-BE49-F238E27FC236}">
                <a16:creationId xmlns:a16="http://schemas.microsoft.com/office/drawing/2014/main" id="{3921831A-0C97-44B4-8C9D-C0B2C69AC860}"/>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485849" y="4834769"/>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9" name="Picture 2" descr="RÃ©sultat de recherche d'images pour &quot;image fleurs de lys&quot;">
            <a:extLst>
              <a:ext uri="{FF2B5EF4-FFF2-40B4-BE49-F238E27FC236}">
                <a16:creationId xmlns:a16="http://schemas.microsoft.com/office/drawing/2014/main" id="{57A17F27-12E6-4872-B0E0-E162973DBD1E}"/>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680473" y="5333019"/>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0" name="Picture 2" descr="RÃ©sultat de recherche d'images pour &quot;image fleurs de lys&quot;">
            <a:extLst>
              <a:ext uri="{FF2B5EF4-FFF2-40B4-BE49-F238E27FC236}">
                <a16:creationId xmlns:a16="http://schemas.microsoft.com/office/drawing/2014/main" id="{9A08859C-2E06-4B43-B499-0750DC2177A1}"/>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754296" y="4336516"/>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1" name="Picture 2" descr="RÃ©sultat de recherche d'images pour &quot;image fleurs de lys&quot;">
            <a:extLst>
              <a:ext uri="{FF2B5EF4-FFF2-40B4-BE49-F238E27FC236}">
                <a16:creationId xmlns:a16="http://schemas.microsoft.com/office/drawing/2014/main" id="{8D5DDD18-504E-4893-814E-169C5B6BD278}"/>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948913" y="4834767"/>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2" descr="RÃ©sultat de recherche d'images pour &quot;image fleurs de lys&quot;">
            <a:extLst>
              <a:ext uri="{FF2B5EF4-FFF2-40B4-BE49-F238E27FC236}">
                <a16:creationId xmlns:a16="http://schemas.microsoft.com/office/drawing/2014/main" id="{410C47FE-5C0F-40F8-8F7C-BFD318721F85}"/>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17354" y="4336515"/>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3" name="Picture 2" descr="RÃ©sultat de recherche d'images pour &quot;image fleurs de lys&quot;">
            <a:extLst>
              <a:ext uri="{FF2B5EF4-FFF2-40B4-BE49-F238E27FC236}">
                <a16:creationId xmlns:a16="http://schemas.microsoft.com/office/drawing/2014/main" id="{FCD4C1B3-E442-48A0-B91D-92B31FA43502}"/>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485808" y="3838261"/>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4" name="Picture 2" descr="RÃ©sultat de recherche d'images pour &quot;image fleurs de lys&quot;">
            <a:extLst>
              <a:ext uri="{FF2B5EF4-FFF2-40B4-BE49-F238E27FC236}">
                <a16:creationId xmlns:a16="http://schemas.microsoft.com/office/drawing/2014/main" id="{4FDF67DF-511F-4F6E-9C41-ACEBB007D4E5}"/>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264380" y="5831272"/>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5" name="Picture 2" descr="RÃ©sultat de recherche d'images pour &quot;image fleurs de lys&quot;">
            <a:extLst>
              <a:ext uri="{FF2B5EF4-FFF2-40B4-BE49-F238E27FC236}">
                <a16:creationId xmlns:a16="http://schemas.microsoft.com/office/drawing/2014/main" id="{A4F150C8-878B-425C-94D6-78B343616D01}"/>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143501" y="5315601"/>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6" name="Picture 2" descr="RÃ©sultat de recherche d'images pour &quot;image fleurs de lys&quot;">
            <a:extLst>
              <a:ext uri="{FF2B5EF4-FFF2-40B4-BE49-F238E27FC236}">
                <a16:creationId xmlns:a16="http://schemas.microsoft.com/office/drawing/2014/main" id="{D72820EF-EE7F-4FA4-AD02-D55DBF8E6DAE}"/>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727442" y="5831268"/>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9" name="Picture 2" descr="RÃ©sultat de recherche d'images pour &quot;image fleurs de lys&quot;">
            <a:extLst>
              <a:ext uri="{FF2B5EF4-FFF2-40B4-BE49-F238E27FC236}">
                <a16:creationId xmlns:a16="http://schemas.microsoft.com/office/drawing/2014/main" id="{5879B847-90DD-4DBC-A321-BFAE9D1398EA}"/>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405318" y="4834767"/>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0" name="Picture 2" descr="RÃ©sultat de recherche d'images pour &quot;image fleurs de lys&quot;">
            <a:extLst>
              <a:ext uri="{FF2B5EF4-FFF2-40B4-BE49-F238E27FC236}">
                <a16:creationId xmlns:a16="http://schemas.microsoft.com/office/drawing/2014/main" id="{35F737E7-0ADB-4DA0-9C9F-5975E6681ECF}"/>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606592" y="5333014"/>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1" name="Picture 2" descr="RÃ©sultat de recherche d'images pour &quot;image fleurs de lys&quot;">
            <a:extLst>
              <a:ext uri="{FF2B5EF4-FFF2-40B4-BE49-F238E27FC236}">
                <a16:creationId xmlns:a16="http://schemas.microsoft.com/office/drawing/2014/main" id="{BAA577F6-3AFD-4622-BA87-1068433F314B}"/>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062997" y="5333014"/>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2" name="Picture 2" descr="RÃ©sultat de recherche d'images pour &quot;image fleurs de lys&quot;">
            <a:extLst>
              <a:ext uri="{FF2B5EF4-FFF2-40B4-BE49-F238E27FC236}">
                <a16:creationId xmlns:a16="http://schemas.microsoft.com/office/drawing/2014/main" id="{ED078E1D-7E01-484E-86A9-068C4EBE4437}"/>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532776" y="5333013"/>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3" name="Picture 2" descr="RÃ©sultat de recherche d'images pour &quot;image fleurs de lys&quot;">
            <a:extLst>
              <a:ext uri="{FF2B5EF4-FFF2-40B4-BE49-F238E27FC236}">
                <a16:creationId xmlns:a16="http://schemas.microsoft.com/office/drawing/2014/main" id="{25F3D052-467C-4DDD-870B-77F010D22B15}"/>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868321" y="4834766"/>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4" name="Picture 2" descr="RÃ©sultat de recherche d'images pour &quot;image fleurs de lys&quot;">
            <a:extLst>
              <a:ext uri="{FF2B5EF4-FFF2-40B4-BE49-F238E27FC236}">
                <a16:creationId xmlns:a16="http://schemas.microsoft.com/office/drawing/2014/main" id="{2155D4D3-2BE7-487E-9D40-C25415E44136}"/>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995779" y="5333010"/>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6" name="Picture 2" descr="RÃ©sultat de recherche d'images pour &quot;image fleurs de lys&quot;">
            <a:extLst>
              <a:ext uri="{FF2B5EF4-FFF2-40B4-BE49-F238E27FC236}">
                <a16:creationId xmlns:a16="http://schemas.microsoft.com/office/drawing/2014/main" id="{3DAE96A2-B471-47F0-BA2A-4B9C2B07DA24}"/>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452197" y="5333006"/>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7" name="Picture 2" descr="RÃ©sultat de recherche d'images pour &quot;image fleurs de lys&quot;">
            <a:extLst>
              <a:ext uri="{FF2B5EF4-FFF2-40B4-BE49-F238E27FC236}">
                <a16:creationId xmlns:a16="http://schemas.microsoft.com/office/drawing/2014/main" id="{A73D1D83-7608-4767-8DCF-E581186D6626}"/>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324740" y="4834765"/>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8" name="Picture 2" descr="RÃ©sultat de recherche d'images pour &quot;image fleurs de lys&quot;">
            <a:extLst>
              <a:ext uri="{FF2B5EF4-FFF2-40B4-BE49-F238E27FC236}">
                <a16:creationId xmlns:a16="http://schemas.microsoft.com/office/drawing/2014/main" id="{79E2C303-9AA1-41AA-8526-4202E13424CD}"/>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781158" y="4834765"/>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0" name="Picture 2" descr="RÃ©sultat de recherche d'images pour &quot;image fleurs de lys&quot;">
            <a:extLst>
              <a:ext uri="{FF2B5EF4-FFF2-40B4-BE49-F238E27FC236}">
                <a16:creationId xmlns:a16="http://schemas.microsoft.com/office/drawing/2014/main" id="{4619338F-C924-4852-998A-56A4F01D0827}"/>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244161" y="4834764"/>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6" name="Picture 2" descr="RÃ©sultat de recherche d'images pour &quot;image fleurs de lys&quot;">
            <a:extLst>
              <a:ext uri="{FF2B5EF4-FFF2-40B4-BE49-F238E27FC236}">
                <a16:creationId xmlns:a16="http://schemas.microsoft.com/office/drawing/2014/main" id="{8A3CC210-1EDA-4E50-AD92-BB46BBA44047}"/>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680411" y="4336514"/>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3" name="Picture 2" descr="RÃ©sultat de recherche d'images pour &quot;image fleurs de lys&quot;">
            <a:extLst>
              <a:ext uri="{FF2B5EF4-FFF2-40B4-BE49-F238E27FC236}">
                <a16:creationId xmlns:a16="http://schemas.microsoft.com/office/drawing/2014/main" id="{6893C1F4-CFC0-462D-8043-4B59EBBC4E84}"/>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123377" y="4336514"/>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5" name="Picture 2" descr="RÃ©sultat de recherche d'images pour &quot;image fleurs de lys&quot;">
            <a:extLst>
              <a:ext uri="{FF2B5EF4-FFF2-40B4-BE49-F238E27FC236}">
                <a16:creationId xmlns:a16="http://schemas.microsoft.com/office/drawing/2014/main" id="{94792098-0550-4D59-BEFC-7D3FE277D142}"/>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593160" y="4336504"/>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6" name="Picture 2" descr="RÃ©sultat de recherche d'images pour &quot;image fleurs de lys&quot;">
            <a:extLst>
              <a:ext uri="{FF2B5EF4-FFF2-40B4-BE49-F238E27FC236}">
                <a16:creationId xmlns:a16="http://schemas.microsoft.com/office/drawing/2014/main" id="{CFD47F3B-6867-4E4B-B62E-495C00550113}"/>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056790" y="4336495"/>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7" name="Picture 2" descr="RÃ©sultat de recherche d'images pour &quot;image fleurs de lys&quot;">
            <a:extLst>
              <a:ext uri="{FF2B5EF4-FFF2-40B4-BE49-F238E27FC236}">
                <a16:creationId xmlns:a16="http://schemas.microsoft.com/office/drawing/2014/main" id="{E6A68DEA-C06D-47B9-A83F-273AEFA78D3A}"/>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942227" y="3838261"/>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8" name="Picture 2" descr="RÃ©sultat de recherche d'images pour &quot;image fleurs de lys&quot;">
            <a:extLst>
              <a:ext uri="{FF2B5EF4-FFF2-40B4-BE49-F238E27FC236}">
                <a16:creationId xmlns:a16="http://schemas.microsoft.com/office/drawing/2014/main" id="{72355E01-728F-43E0-BA0F-EA30F5A68E4D}"/>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04042" y="3340007"/>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9" name="Picture 2" descr="RÃ©sultat de recherche d'images pour &quot;image fleurs de lys&quot;">
            <a:extLst>
              <a:ext uri="{FF2B5EF4-FFF2-40B4-BE49-F238E27FC236}">
                <a16:creationId xmlns:a16="http://schemas.microsoft.com/office/drawing/2014/main" id="{011E8C14-E3A3-4719-AE8E-4616BAD92410}"/>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405759" y="3838261"/>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0" name="Picture 2" descr="RÃ©sultat de recherche d'images pour &quot;image fleurs de lys&quot;">
            <a:extLst>
              <a:ext uri="{FF2B5EF4-FFF2-40B4-BE49-F238E27FC236}">
                <a16:creationId xmlns:a16="http://schemas.microsoft.com/office/drawing/2014/main" id="{053099C1-A019-4677-980F-17E350E3C77E}"/>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865514" y="3838260"/>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1" name="Picture 2" descr="RÃ©sultat de recherche d'images pour &quot;image fleurs de lys&quot;">
            <a:extLst>
              <a:ext uri="{FF2B5EF4-FFF2-40B4-BE49-F238E27FC236}">
                <a16:creationId xmlns:a16="http://schemas.microsoft.com/office/drawing/2014/main" id="{5B79941D-9448-42C6-BE62-B0B5CC4E97F3}"/>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653822" y="3340007"/>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 name="Picture 2" descr="RÃ©sultat de recherche d'images pour &quot;image fleurs de lys&quot;">
            <a:extLst>
              <a:ext uri="{FF2B5EF4-FFF2-40B4-BE49-F238E27FC236}">
                <a16:creationId xmlns:a16="http://schemas.microsoft.com/office/drawing/2014/main" id="{EB4751E3-CF78-45B7-9306-AF8E0C04A939}"/>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740476" y="3340006"/>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4" name="Picture 2" descr="RÃ©sultat de recherche d'images pour &quot;image fleurs de lys&quot;">
            <a:extLst>
              <a:ext uri="{FF2B5EF4-FFF2-40B4-BE49-F238E27FC236}">
                <a16:creationId xmlns:a16="http://schemas.microsoft.com/office/drawing/2014/main" id="{023AA41F-B0CE-4A7B-A180-ABEFA8D7D2D5}"/>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942227" y="2841753"/>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5" name="Picture 2" descr="RÃ©sultat de recherche d'images pour &quot;image fleurs de lys&quot;">
            <a:extLst>
              <a:ext uri="{FF2B5EF4-FFF2-40B4-BE49-F238E27FC236}">
                <a16:creationId xmlns:a16="http://schemas.microsoft.com/office/drawing/2014/main" id="{DC4EAAB0-496B-41BD-9A6F-24E12A08BB33}"/>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465382" y="2846726"/>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8" name="Image 107">
            <a:extLst>
              <a:ext uri="{FF2B5EF4-FFF2-40B4-BE49-F238E27FC236}">
                <a16:creationId xmlns:a16="http://schemas.microsoft.com/office/drawing/2014/main" id="{632EDE45-4CD3-79D3-CB14-520C8E885132}"/>
              </a:ext>
            </a:extLst>
          </p:cNvPr>
          <p:cNvPicPr>
            <a:picLocks noChangeAspect="1"/>
          </p:cNvPicPr>
          <p:nvPr/>
        </p:nvPicPr>
        <p:blipFill>
          <a:blip r:embed="rId4">
            <a:duotone>
              <a:prstClr val="black"/>
              <a:schemeClr val="accent3">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80938" y="4799110"/>
            <a:ext cx="7368331" cy="3406249"/>
          </a:xfrm>
          <a:prstGeom prst="rect">
            <a:avLst/>
          </a:prstGeom>
          <a:effectLst>
            <a:softEdge rad="0"/>
          </a:effectLst>
        </p:spPr>
      </p:pic>
      <p:pic>
        <p:nvPicPr>
          <p:cNvPr id="6" name="Picture 2" descr="RÃ©sultat de recherche d'images pour &quot;image fleurs de lys&quot;">
            <a:extLst>
              <a:ext uri="{FF2B5EF4-FFF2-40B4-BE49-F238E27FC236}">
                <a16:creationId xmlns:a16="http://schemas.microsoft.com/office/drawing/2014/main" id="{1AA864A5-6657-7C34-16CA-B5FB7BCA0AC7}"/>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30632" y="2343496"/>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 descr="RÃ©sultat de recherche d'images pour &quot;image fleurs de lys&quot;">
            <a:extLst>
              <a:ext uri="{FF2B5EF4-FFF2-40B4-BE49-F238E27FC236}">
                <a16:creationId xmlns:a16="http://schemas.microsoft.com/office/drawing/2014/main" id="{DC6C0536-FFD8-5B2C-DCE5-61225EAF279D}"/>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757139" y="2343495"/>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 descr="RÃ©sultat de recherche d'images pour &quot;image fleurs de lys&quot;">
            <a:extLst>
              <a:ext uri="{FF2B5EF4-FFF2-40B4-BE49-F238E27FC236}">
                <a16:creationId xmlns:a16="http://schemas.microsoft.com/office/drawing/2014/main" id="{FCC87380-000B-159C-CDE9-020213526260}"/>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493885" y="1862667"/>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 descr="RÃ©sultat de recherche d'images pour &quot;image fleurs de lys&quot;">
            <a:extLst>
              <a:ext uri="{FF2B5EF4-FFF2-40B4-BE49-F238E27FC236}">
                <a16:creationId xmlns:a16="http://schemas.microsoft.com/office/drawing/2014/main" id="{D5B13E69-47B5-629C-D532-617A4AF25C02}"/>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762339" y="1388957"/>
            <a:ext cx="536909" cy="64429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B59AD9F-8DD3-6724-2A58-6BCF8AB780E1}"/>
              </a:ext>
            </a:extLst>
          </p:cNvPr>
          <p:cNvSpPr/>
          <p:nvPr/>
        </p:nvSpPr>
        <p:spPr>
          <a:xfrm>
            <a:off x="-134470" y="-72009"/>
            <a:ext cx="7759164" cy="10763822"/>
          </a:xfrm>
          <a:prstGeom prst="rect">
            <a:avLst/>
          </a:prstGeom>
          <a:solidFill>
            <a:srgbClr val="9DC3E6">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3" b="1">
              <a:ln w="12700">
                <a:solidFill>
                  <a:schemeClr val="accent5"/>
                </a:solidFill>
                <a:prstDash val="solid"/>
              </a:ln>
              <a:pattFill prst="wdUpDiag">
                <a:fgClr>
                  <a:schemeClr val="accent5">
                    <a:lumMod val="60000"/>
                    <a:lumOff val="40000"/>
                  </a:schemeClr>
                </a:fgClr>
                <a:bgClr>
                  <a:schemeClr val="bg1"/>
                </a:bgClr>
              </a:pattFill>
            </a:endParaRPr>
          </a:p>
        </p:txBody>
      </p:sp>
      <p:cxnSp>
        <p:nvCxnSpPr>
          <p:cNvPr id="36" name="Connecteur droit 35">
            <a:extLst>
              <a:ext uri="{FF2B5EF4-FFF2-40B4-BE49-F238E27FC236}">
                <a16:creationId xmlns:a16="http://schemas.microsoft.com/office/drawing/2014/main" id="{923F7D41-EBC0-C840-642B-0000E66BDE83}"/>
              </a:ext>
            </a:extLst>
          </p:cNvPr>
          <p:cNvCxnSpPr>
            <a:cxnSpLocks/>
          </p:cNvCxnSpPr>
          <p:nvPr/>
        </p:nvCxnSpPr>
        <p:spPr>
          <a:xfrm flipV="1">
            <a:off x="80664" y="398985"/>
            <a:ext cx="7368605" cy="2683186"/>
          </a:xfrm>
          <a:prstGeom prst="line">
            <a:avLst/>
          </a:prstGeom>
          <a:ln w="1079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Connecteur droit 90">
            <a:extLst>
              <a:ext uri="{FF2B5EF4-FFF2-40B4-BE49-F238E27FC236}">
                <a16:creationId xmlns:a16="http://schemas.microsoft.com/office/drawing/2014/main" id="{6A9DBA94-09AC-32CB-782A-EB6DE98857D1}"/>
              </a:ext>
            </a:extLst>
          </p:cNvPr>
          <p:cNvCxnSpPr>
            <a:cxnSpLocks/>
          </p:cNvCxnSpPr>
          <p:nvPr/>
        </p:nvCxnSpPr>
        <p:spPr>
          <a:xfrm flipV="1">
            <a:off x="80664" y="3119956"/>
            <a:ext cx="476720" cy="179719"/>
          </a:xfrm>
          <a:prstGeom prst="line">
            <a:avLst/>
          </a:prstGeom>
          <a:ln w="63500">
            <a:solidFill>
              <a:srgbClr val="F3E116"/>
            </a:solidFill>
          </a:ln>
        </p:spPr>
        <p:style>
          <a:lnRef idx="1">
            <a:schemeClr val="accent1"/>
          </a:lnRef>
          <a:fillRef idx="0">
            <a:schemeClr val="accent1"/>
          </a:fillRef>
          <a:effectRef idx="0">
            <a:schemeClr val="accent1"/>
          </a:effectRef>
          <a:fontRef idx="minor">
            <a:schemeClr val="tx1"/>
          </a:fontRef>
        </p:style>
      </p:cxnSp>
      <p:cxnSp>
        <p:nvCxnSpPr>
          <p:cNvPr id="107" name="Connecteur droit 106">
            <a:extLst>
              <a:ext uri="{FF2B5EF4-FFF2-40B4-BE49-F238E27FC236}">
                <a16:creationId xmlns:a16="http://schemas.microsoft.com/office/drawing/2014/main" id="{C27332B0-0B35-4157-8AD6-AC50EFBC7AD5}"/>
              </a:ext>
            </a:extLst>
          </p:cNvPr>
          <p:cNvCxnSpPr>
            <a:cxnSpLocks/>
          </p:cNvCxnSpPr>
          <p:nvPr/>
        </p:nvCxnSpPr>
        <p:spPr>
          <a:xfrm flipV="1">
            <a:off x="58431" y="580726"/>
            <a:ext cx="7536317" cy="2718949"/>
          </a:xfrm>
          <a:prstGeom prst="line">
            <a:avLst/>
          </a:prstGeom>
          <a:ln w="63500">
            <a:solidFill>
              <a:srgbClr val="F3E116"/>
            </a:solidFill>
          </a:ln>
        </p:spPr>
        <p:style>
          <a:lnRef idx="1">
            <a:schemeClr val="accent1"/>
          </a:lnRef>
          <a:fillRef idx="0">
            <a:schemeClr val="accent1"/>
          </a:fillRef>
          <a:effectRef idx="0">
            <a:schemeClr val="accent1"/>
          </a:effectRef>
          <a:fontRef idx="minor">
            <a:schemeClr val="tx1"/>
          </a:fontRef>
        </p:style>
      </p:cxnSp>
      <p:cxnSp>
        <p:nvCxnSpPr>
          <p:cNvPr id="114" name="Connecteur droit 113">
            <a:extLst>
              <a:ext uri="{FF2B5EF4-FFF2-40B4-BE49-F238E27FC236}">
                <a16:creationId xmlns:a16="http://schemas.microsoft.com/office/drawing/2014/main" id="{55F5F436-DF56-9179-A89A-89588C8A475D}"/>
              </a:ext>
            </a:extLst>
          </p:cNvPr>
          <p:cNvCxnSpPr>
            <a:cxnSpLocks/>
          </p:cNvCxnSpPr>
          <p:nvPr/>
        </p:nvCxnSpPr>
        <p:spPr>
          <a:xfrm flipV="1">
            <a:off x="58431" y="3919358"/>
            <a:ext cx="7485598" cy="2636025"/>
          </a:xfrm>
          <a:prstGeom prst="line">
            <a:avLst/>
          </a:prstGeom>
          <a:ln w="101600">
            <a:solidFill>
              <a:srgbClr val="F3E116">
                <a:alpha val="50196"/>
              </a:srgbClr>
            </a:solidFill>
          </a:ln>
        </p:spPr>
        <p:style>
          <a:lnRef idx="1">
            <a:schemeClr val="accent1"/>
          </a:lnRef>
          <a:fillRef idx="0">
            <a:schemeClr val="accent1"/>
          </a:fillRef>
          <a:effectRef idx="0">
            <a:schemeClr val="accent1"/>
          </a:effectRef>
          <a:fontRef idx="minor">
            <a:schemeClr val="tx1"/>
          </a:fontRef>
        </p:style>
      </p:cxnSp>
      <p:cxnSp>
        <p:nvCxnSpPr>
          <p:cNvPr id="122" name="Connecteur droit 121">
            <a:extLst>
              <a:ext uri="{FF2B5EF4-FFF2-40B4-BE49-F238E27FC236}">
                <a16:creationId xmlns:a16="http://schemas.microsoft.com/office/drawing/2014/main" id="{53573A0D-78D7-2C0D-5237-769E36FB71A9}"/>
              </a:ext>
            </a:extLst>
          </p:cNvPr>
          <p:cNvCxnSpPr>
            <a:cxnSpLocks/>
          </p:cNvCxnSpPr>
          <p:nvPr/>
        </p:nvCxnSpPr>
        <p:spPr>
          <a:xfrm flipV="1">
            <a:off x="29541" y="3572952"/>
            <a:ext cx="7485598" cy="2636025"/>
          </a:xfrm>
          <a:prstGeom prst="line">
            <a:avLst/>
          </a:prstGeom>
          <a:ln w="317500">
            <a:solidFill>
              <a:srgbClr val="FF0000">
                <a:alpha val="50196"/>
              </a:srgbClr>
            </a:solidFill>
          </a:ln>
        </p:spPr>
        <p:style>
          <a:lnRef idx="1">
            <a:schemeClr val="accent1"/>
          </a:lnRef>
          <a:fillRef idx="0">
            <a:schemeClr val="accent1"/>
          </a:fillRef>
          <a:effectRef idx="0">
            <a:schemeClr val="accent1"/>
          </a:effectRef>
          <a:fontRef idx="minor">
            <a:schemeClr val="tx1"/>
          </a:fontRef>
        </p:style>
      </p:cxnSp>
      <p:cxnSp>
        <p:nvCxnSpPr>
          <p:cNvPr id="123" name="Connecteur droit 122">
            <a:extLst>
              <a:ext uri="{FF2B5EF4-FFF2-40B4-BE49-F238E27FC236}">
                <a16:creationId xmlns:a16="http://schemas.microsoft.com/office/drawing/2014/main" id="{C797C314-1129-B3F7-DD4B-8B3BA3F8562F}"/>
              </a:ext>
            </a:extLst>
          </p:cNvPr>
          <p:cNvCxnSpPr>
            <a:cxnSpLocks/>
          </p:cNvCxnSpPr>
          <p:nvPr/>
        </p:nvCxnSpPr>
        <p:spPr>
          <a:xfrm flipV="1">
            <a:off x="29541" y="4797051"/>
            <a:ext cx="7485598" cy="2636025"/>
          </a:xfrm>
          <a:prstGeom prst="line">
            <a:avLst/>
          </a:prstGeom>
          <a:ln w="203200">
            <a:solidFill>
              <a:srgbClr val="FF0000"/>
            </a:solidFill>
          </a:ln>
        </p:spPr>
        <p:style>
          <a:lnRef idx="1">
            <a:schemeClr val="accent1"/>
          </a:lnRef>
          <a:fillRef idx="0">
            <a:schemeClr val="accent1"/>
          </a:fillRef>
          <a:effectRef idx="0">
            <a:schemeClr val="accent1"/>
          </a:effectRef>
          <a:fontRef idx="minor">
            <a:schemeClr val="tx1"/>
          </a:fontRef>
        </p:style>
      </p:cxnSp>
      <p:sp>
        <p:nvSpPr>
          <p:cNvPr id="125" name="Rectangle 124">
            <a:extLst>
              <a:ext uri="{FF2B5EF4-FFF2-40B4-BE49-F238E27FC236}">
                <a16:creationId xmlns:a16="http://schemas.microsoft.com/office/drawing/2014/main" id="{0374A746-91D9-04A5-2EC9-5FE9C62593F7}"/>
              </a:ext>
            </a:extLst>
          </p:cNvPr>
          <p:cNvSpPr/>
          <p:nvPr/>
        </p:nvSpPr>
        <p:spPr>
          <a:xfrm>
            <a:off x="0" y="0"/>
            <a:ext cx="7559675" cy="10691813"/>
          </a:xfrm>
          <a:prstGeom prst="rect">
            <a:avLst/>
          </a:prstGeom>
          <a:noFill/>
          <a:ln w="266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6" name="Image 125">
            <a:extLst>
              <a:ext uri="{FF2B5EF4-FFF2-40B4-BE49-F238E27FC236}">
                <a16:creationId xmlns:a16="http://schemas.microsoft.com/office/drawing/2014/main" id="{F397DE7D-629B-24D8-06C1-3A45820A82BF}"/>
              </a:ext>
            </a:extLst>
          </p:cNvPr>
          <p:cNvPicPr>
            <a:picLocks noChangeAspect="1"/>
          </p:cNvPicPr>
          <p:nvPr/>
        </p:nvPicPr>
        <p:blipFill>
          <a:blip r:embed="rId6"/>
          <a:stretch>
            <a:fillRect/>
          </a:stretch>
        </p:blipFill>
        <p:spPr>
          <a:xfrm>
            <a:off x="2474392" y="451867"/>
            <a:ext cx="2541054" cy="3320786"/>
          </a:xfrm>
          <a:prstGeom prst="rect">
            <a:avLst/>
          </a:prstGeom>
        </p:spPr>
      </p:pic>
      <p:sp>
        <p:nvSpPr>
          <p:cNvPr id="127" name="ZoneTexte 126">
            <a:extLst>
              <a:ext uri="{FF2B5EF4-FFF2-40B4-BE49-F238E27FC236}">
                <a16:creationId xmlns:a16="http://schemas.microsoft.com/office/drawing/2014/main" id="{5280650E-7D5D-8618-A305-15F54ADF03E0}"/>
              </a:ext>
            </a:extLst>
          </p:cNvPr>
          <p:cNvSpPr txBox="1"/>
          <p:nvPr/>
        </p:nvSpPr>
        <p:spPr>
          <a:xfrm rot="20411404">
            <a:off x="-95612" y="7235865"/>
            <a:ext cx="5035805" cy="1938992"/>
          </a:xfrm>
          <a:prstGeom prst="rect">
            <a:avLst/>
          </a:prstGeom>
          <a:noFill/>
        </p:spPr>
        <p:txBody>
          <a:bodyPr wrap="square" rtlCol="0">
            <a:spAutoFit/>
          </a:bodyPr>
          <a:lstStyle/>
          <a:p>
            <a:pPr algn="ctr" fontAlgn="base"/>
            <a:r>
              <a:rPr lang="fr-FR" sz="4000" dirty="0">
                <a:solidFill>
                  <a:srgbClr val="FFFF00"/>
                </a:solidFill>
                <a:latin typeface="Brush Script MT" panose="03060802040406070304" pitchFamily="66" charset="0"/>
                <a:cs typeface="Arial" panose="020B0604020202020204" pitchFamily="34" charset="0"/>
              </a:rPr>
              <a:t>Rejoignez</a:t>
            </a:r>
          </a:p>
          <a:p>
            <a:pPr algn="ctr" fontAlgn="base"/>
            <a:r>
              <a:rPr lang="fr-FR" sz="4000" dirty="0">
                <a:solidFill>
                  <a:srgbClr val="FFFF00"/>
                </a:solidFill>
                <a:latin typeface="Brush Script MT" panose="03060802040406070304" pitchFamily="66" charset="0"/>
                <a:cs typeface="Arial" panose="020B0604020202020204" pitchFamily="34" charset="0"/>
              </a:rPr>
              <a:t>notre belle</a:t>
            </a:r>
          </a:p>
          <a:p>
            <a:pPr algn="ctr" fontAlgn="base"/>
            <a:r>
              <a:rPr lang="fr-FR" sz="4000" dirty="0">
                <a:solidFill>
                  <a:srgbClr val="FFFF00"/>
                </a:solidFill>
                <a:latin typeface="Brush Script MT" panose="03060802040406070304" pitchFamily="66" charset="0"/>
                <a:cs typeface="Arial" panose="020B0604020202020204" pitchFamily="34" charset="0"/>
              </a:rPr>
              <a:t>famille </a:t>
            </a:r>
            <a:r>
              <a:rPr lang="fr-FR" sz="4000" dirty="0" err="1">
                <a:solidFill>
                  <a:srgbClr val="FFFF00"/>
                </a:solidFill>
                <a:latin typeface="Brush Script MT" panose="03060802040406070304" pitchFamily="66" charset="0"/>
                <a:cs typeface="Arial" panose="020B0604020202020204" pitchFamily="34" charset="0"/>
              </a:rPr>
              <a:t>Ovalienne</a:t>
            </a:r>
            <a:endParaRPr lang="fr-FR" sz="4000" dirty="0">
              <a:solidFill>
                <a:srgbClr val="FFFF00"/>
              </a:solidFill>
              <a:latin typeface="Brush Script MT" panose="03060802040406070304" pitchFamily="66" charset="0"/>
              <a:cs typeface="Arial" panose="020B0604020202020204" pitchFamily="34" charset="0"/>
            </a:endParaRPr>
          </a:p>
        </p:txBody>
      </p:sp>
      <p:sp>
        <p:nvSpPr>
          <p:cNvPr id="128" name="ZoneTexte 127">
            <a:extLst>
              <a:ext uri="{FF2B5EF4-FFF2-40B4-BE49-F238E27FC236}">
                <a16:creationId xmlns:a16="http://schemas.microsoft.com/office/drawing/2014/main" id="{C08E0DA3-453D-EBF3-79F2-03EC5649C9CD}"/>
              </a:ext>
            </a:extLst>
          </p:cNvPr>
          <p:cNvSpPr txBox="1"/>
          <p:nvPr/>
        </p:nvSpPr>
        <p:spPr>
          <a:xfrm>
            <a:off x="132914" y="10300357"/>
            <a:ext cx="7291205" cy="255583"/>
          </a:xfrm>
          <a:prstGeom prst="rect">
            <a:avLst/>
          </a:prstGeom>
          <a:solidFill>
            <a:srgbClr val="C00000"/>
          </a:solidFill>
        </p:spPr>
        <p:txBody>
          <a:bodyPr wrap="square" rtlCol="0">
            <a:spAutoFit/>
          </a:bodyPr>
          <a:lstStyle/>
          <a:p>
            <a:pPr algn="r"/>
            <a:r>
              <a:rPr lang="fr-FR" sz="1061" dirty="0">
                <a:solidFill>
                  <a:schemeClr val="bg1"/>
                </a:solidFill>
              </a:rPr>
              <a:t>www.ovaledeloire-amboise-rugby.fr   /         /        /                        president@ovaledeloire-amboise-rugby.fr</a:t>
            </a:r>
          </a:p>
        </p:txBody>
      </p:sp>
      <p:pic>
        <p:nvPicPr>
          <p:cNvPr id="129" name="Picture 6" descr="Facebook logo : histoire, signification et évolution, symbole">
            <a:extLst>
              <a:ext uri="{FF2B5EF4-FFF2-40B4-BE49-F238E27FC236}">
                <a16:creationId xmlns:a16="http://schemas.microsoft.com/office/drawing/2014/main" id="{E50B859A-DC9B-DC89-024F-8E8006D6127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86" t="7499" r="6542" b="7881"/>
          <a:stretch/>
        </p:blipFill>
        <p:spPr bwMode="auto">
          <a:xfrm>
            <a:off x="3744919" y="10359038"/>
            <a:ext cx="137225" cy="138219"/>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8" descr="Instagram — Wikipédia">
            <a:extLst>
              <a:ext uri="{FF2B5EF4-FFF2-40B4-BE49-F238E27FC236}">
                <a16:creationId xmlns:a16="http://schemas.microsoft.com/office/drawing/2014/main" id="{BA56B319-4DEF-A8DF-5F7D-0C028A1863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6790" y="10352114"/>
            <a:ext cx="138219" cy="138219"/>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6" descr="Logo Youtube Play PNG transparents - StickPNG">
            <a:extLst>
              <a:ext uri="{FF2B5EF4-FFF2-40B4-BE49-F238E27FC236}">
                <a16:creationId xmlns:a16="http://schemas.microsoft.com/office/drawing/2014/main" id="{0C84A120-A79D-E6F1-19F3-861F401343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50970" y="10369449"/>
            <a:ext cx="166720" cy="117395"/>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8" descr="Ligue Centre – Val de Loire">
            <a:extLst>
              <a:ext uri="{FF2B5EF4-FFF2-40B4-BE49-F238E27FC236}">
                <a16:creationId xmlns:a16="http://schemas.microsoft.com/office/drawing/2014/main" id="{1D0418B1-AA10-A35E-95AC-A71AE50908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8049" y="10318426"/>
            <a:ext cx="424891" cy="220489"/>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4" descr="CD37 Rugby Touraine - Home | Facebook">
            <a:extLst>
              <a:ext uri="{FF2B5EF4-FFF2-40B4-BE49-F238E27FC236}">
                <a16:creationId xmlns:a16="http://schemas.microsoft.com/office/drawing/2014/main" id="{A45FC787-5F8F-A72C-492C-A776F4F05E9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1733" b="20247"/>
          <a:stretch/>
        </p:blipFill>
        <p:spPr bwMode="auto">
          <a:xfrm>
            <a:off x="794939" y="10315576"/>
            <a:ext cx="384934" cy="223340"/>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6" descr="RUGBY : L&amp;#39;appel de Bernard Laporte au rugby français - GazetteSports">
            <a:extLst>
              <a:ext uri="{FF2B5EF4-FFF2-40B4-BE49-F238E27FC236}">
                <a16:creationId xmlns:a16="http://schemas.microsoft.com/office/drawing/2014/main" id="{0693F2DF-4B4F-481A-013B-4B21D13B721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4678" r="34150"/>
          <a:stretch/>
        </p:blipFill>
        <p:spPr bwMode="auto">
          <a:xfrm>
            <a:off x="160830" y="10318802"/>
            <a:ext cx="137225" cy="22011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AF778B51-B4E2-C86E-D2EF-A47D849498EF}"/>
              </a:ext>
            </a:extLst>
          </p:cNvPr>
          <p:cNvSpPr txBox="1"/>
          <p:nvPr/>
        </p:nvSpPr>
        <p:spPr>
          <a:xfrm rot="20411404">
            <a:off x="140695" y="3912530"/>
            <a:ext cx="7263288" cy="707886"/>
          </a:xfrm>
          <a:prstGeom prst="rect">
            <a:avLst/>
          </a:prstGeom>
          <a:noFill/>
        </p:spPr>
        <p:txBody>
          <a:bodyPr wrap="square" rtlCol="0">
            <a:spAutoFit/>
          </a:bodyPr>
          <a:lstStyle/>
          <a:p>
            <a:pPr algn="ctr" fontAlgn="base"/>
            <a:r>
              <a:rPr lang="fr-FR" sz="4000" dirty="0">
                <a:solidFill>
                  <a:srgbClr val="FFFF00"/>
                </a:solidFill>
                <a:latin typeface="Brush Script MT" panose="03060802040406070304" pitchFamily="66" charset="0"/>
                <a:cs typeface="Arial" panose="020B0604020202020204" pitchFamily="34" charset="0"/>
              </a:rPr>
              <a:t>Fier d’être </a:t>
            </a:r>
            <a:r>
              <a:rPr lang="fr-FR" sz="4000" dirty="0" err="1">
                <a:solidFill>
                  <a:srgbClr val="FFFF00"/>
                </a:solidFill>
                <a:latin typeface="Brush Script MT" panose="03060802040406070304" pitchFamily="66" charset="0"/>
                <a:cs typeface="Arial" panose="020B0604020202020204" pitchFamily="34" charset="0"/>
              </a:rPr>
              <a:t>Ovalien</a:t>
            </a:r>
            <a:endParaRPr lang="fr-FR" sz="4000" dirty="0">
              <a:solidFill>
                <a:srgbClr val="FFFF00"/>
              </a:solidFill>
              <a:latin typeface="Brush Script MT" panose="03060802040406070304" pitchFamily="66" charset="0"/>
              <a:cs typeface="Arial" panose="020B0604020202020204" pitchFamily="34" charset="0"/>
            </a:endParaRPr>
          </a:p>
        </p:txBody>
      </p:sp>
      <p:pic>
        <p:nvPicPr>
          <p:cNvPr id="2" name="Image 1">
            <a:extLst>
              <a:ext uri="{FF2B5EF4-FFF2-40B4-BE49-F238E27FC236}">
                <a16:creationId xmlns:a16="http://schemas.microsoft.com/office/drawing/2014/main" id="{1B36F5DE-10F7-222D-F118-076DCFA53FE2}"/>
              </a:ext>
            </a:extLst>
          </p:cNvPr>
          <p:cNvPicPr>
            <a:picLocks noChangeAspect="1"/>
          </p:cNvPicPr>
          <p:nvPr/>
        </p:nvPicPr>
        <p:blipFill>
          <a:blip r:embed="rId13"/>
          <a:stretch>
            <a:fillRect/>
          </a:stretch>
        </p:blipFill>
        <p:spPr>
          <a:xfrm>
            <a:off x="4110444" y="5561860"/>
            <a:ext cx="3298740" cy="4726754"/>
          </a:xfrm>
          <a:prstGeom prst="rect">
            <a:avLst/>
          </a:prstGeom>
        </p:spPr>
      </p:pic>
    </p:spTree>
    <p:extLst>
      <p:ext uri="{BB962C8B-B14F-4D97-AF65-F5344CB8AC3E}">
        <p14:creationId xmlns:p14="http://schemas.microsoft.com/office/powerpoint/2010/main" val="313737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
                                  </p:stCondLst>
                                  <p:childTnLst>
                                    <p:animEffect transition="out" filter="fade">
                                      <p:cBhvr>
                                        <p:cTn id="6" dur="1000"/>
                                        <p:tgtEl>
                                          <p:spTgt spid="128"/>
                                        </p:tgtEl>
                                      </p:cBhvr>
                                    </p:animEffect>
                                    <p:set>
                                      <p:cBhvr>
                                        <p:cTn id="7" dur="1" fill="hold">
                                          <p:stCondLst>
                                            <p:cond delay="999"/>
                                          </p:stCondLst>
                                        </p:cTn>
                                        <p:tgtEl>
                                          <p:spTgt spid="128"/>
                                        </p:tgtEl>
                                        <p:attrNameLst>
                                          <p:attrName>style.visibility</p:attrName>
                                        </p:attrNameLst>
                                      </p:cBhvr>
                                      <p:to>
                                        <p:strVal val="hidden"/>
                                      </p:to>
                                    </p:set>
                                  </p:childTnLst>
                                </p:cTn>
                              </p:par>
                              <p:par>
                                <p:cTn id="8" presetID="10" presetClass="exit" presetSubtype="0" fill="hold" nodeType="withEffect">
                                  <p:stCondLst>
                                    <p:cond delay="500"/>
                                  </p:stCondLst>
                                  <p:childTnLst>
                                    <p:animEffect transition="out" filter="fade">
                                      <p:cBhvr>
                                        <p:cTn id="9" dur="1000"/>
                                        <p:tgtEl>
                                          <p:spTgt spid="129"/>
                                        </p:tgtEl>
                                      </p:cBhvr>
                                    </p:animEffect>
                                    <p:set>
                                      <p:cBhvr>
                                        <p:cTn id="10" dur="1" fill="hold">
                                          <p:stCondLst>
                                            <p:cond delay="999"/>
                                          </p:stCondLst>
                                        </p:cTn>
                                        <p:tgtEl>
                                          <p:spTgt spid="129"/>
                                        </p:tgtEl>
                                        <p:attrNameLst>
                                          <p:attrName>style.visibility</p:attrName>
                                        </p:attrNameLst>
                                      </p:cBhvr>
                                      <p:to>
                                        <p:strVal val="hidden"/>
                                      </p:to>
                                    </p:set>
                                  </p:childTnLst>
                                </p:cTn>
                              </p:par>
                              <p:par>
                                <p:cTn id="11" presetID="10" presetClass="exit" presetSubtype="0" fill="hold" nodeType="withEffect">
                                  <p:stCondLst>
                                    <p:cond delay="500"/>
                                  </p:stCondLst>
                                  <p:childTnLst>
                                    <p:animEffect transition="out" filter="fade">
                                      <p:cBhvr>
                                        <p:cTn id="12" dur="1000"/>
                                        <p:tgtEl>
                                          <p:spTgt spid="130"/>
                                        </p:tgtEl>
                                      </p:cBhvr>
                                    </p:animEffect>
                                    <p:set>
                                      <p:cBhvr>
                                        <p:cTn id="13" dur="1" fill="hold">
                                          <p:stCondLst>
                                            <p:cond delay="999"/>
                                          </p:stCondLst>
                                        </p:cTn>
                                        <p:tgtEl>
                                          <p:spTgt spid="130"/>
                                        </p:tgtEl>
                                        <p:attrNameLst>
                                          <p:attrName>style.visibility</p:attrName>
                                        </p:attrNameLst>
                                      </p:cBhvr>
                                      <p:to>
                                        <p:strVal val="hidden"/>
                                      </p:to>
                                    </p:set>
                                  </p:childTnLst>
                                </p:cTn>
                              </p:par>
                              <p:par>
                                <p:cTn id="14" presetID="10" presetClass="exit" presetSubtype="0" fill="hold" nodeType="withEffect">
                                  <p:stCondLst>
                                    <p:cond delay="500"/>
                                  </p:stCondLst>
                                  <p:childTnLst>
                                    <p:animEffect transition="out" filter="fade">
                                      <p:cBhvr>
                                        <p:cTn id="15" dur="1000"/>
                                        <p:tgtEl>
                                          <p:spTgt spid="131"/>
                                        </p:tgtEl>
                                      </p:cBhvr>
                                    </p:animEffect>
                                    <p:set>
                                      <p:cBhvr>
                                        <p:cTn id="16" dur="1" fill="hold">
                                          <p:stCondLst>
                                            <p:cond delay="999"/>
                                          </p:stCondLst>
                                        </p:cTn>
                                        <p:tgtEl>
                                          <p:spTgt spid="1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Image 107">
            <a:extLst>
              <a:ext uri="{FF2B5EF4-FFF2-40B4-BE49-F238E27FC236}">
                <a16:creationId xmlns:a16="http://schemas.microsoft.com/office/drawing/2014/main" id="{632EDE45-4CD3-79D3-CB14-520C8E885132}"/>
              </a:ext>
            </a:extLst>
          </p:cNvPr>
          <p:cNvPicPr>
            <a:picLocks noChangeAspect="1"/>
          </p:cNvPicPr>
          <p:nvPr/>
        </p:nvPicPr>
        <p:blipFill rotWithShape="1">
          <a:blip r:embed="rId2">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Lst>
          </a:blip>
          <a:srcRect b="17132"/>
          <a:stretch/>
        </p:blipFill>
        <p:spPr>
          <a:xfrm>
            <a:off x="1367789" y="138863"/>
            <a:ext cx="6078954" cy="2328751"/>
          </a:xfrm>
          <a:prstGeom prst="rect">
            <a:avLst/>
          </a:prstGeom>
          <a:effectLst>
            <a:softEdge rad="0"/>
          </a:effectLst>
        </p:spPr>
      </p:pic>
      <p:sp>
        <p:nvSpPr>
          <p:cNvPr id="15" name="Rectangle 14">
            <a:extLst>
              <a:ext uri="{FF2B5EF4-FFF2-40B4-BE49-F238E27FC236}">
                <a16:creationId xmlns:a16="http://schemas.microsoft.com/office/drawing/2014/main" id="{4B59AD9F-8DD3-6724-2A58-6BCF8AB780E1}"/>
              </a:ext>
            </a:extLst>
          </p:cNvPr>
          <p:cNvSpPr/>
          <p:nvPr/>
        </p:nvSpPr>
        <p:spPr>
          <a:xfrm>
            <a:off x="17396" y="4801"/>
            <a:ext cx="7559675" cy="2467614"/>
          </a:xfrm>
          <a:prstGeom prst="rect">
            <a:avLst/>
          </a:prstGeom>
          <a:solidFill>
            <a:srgbClr val="9DC3E6">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3" b="1">
              <a:ln w="12700">
                <a:solidFill>
                  <a:schemeClr val="accent5"/>
                </a:solidFill>
                <a:prstDash val="solid"/>
              </a:ln>
              <a:pattFill prst="wdUpDiag">
                <a:fgClr>
                  <a:schemeClr val="accent5">
                    <a:lumMod val="60000"/>
                    <a:lumOff val="40000"/>
                  </a:schemeClr>
                </a:fgClr>
                <a:bgClr>
                  <a:schemeClr val="bg1"/>
                </a:bgClr>
              </a:pattFill>
            </a:endParaRPr>
          </a:p>
        </p:txBody>
      </p:sp>
      <p:cxnSp>
        <p:nvCxnSpPr>
          <p:cNvPr id="4" name="Connecteur droit 3">
            <a:extLst>
              <a:ext uri="{FF2B5EF4-FFF2-40B4-BE49-F238E27FC236}">
                <a16:creationId xmlns:a16="http://schemas.microsoft.com/office/drawing/2014/main" id="{CE5888C4-E42E-2A5B-3CDE-57539FE54034}"/>
              </a:ext>
            </a:extLst>
          </p:cNvPr>
          <p:cNvCxnSpPr>
            <a:cxnSpLocks/>
          </p:cNvCxnSpPr>
          <p:nvPr/>
        </p:nvCxnSpPr>
        <p:spPr>
          <a:xfrm flipV="1">
            <a:off x="112932" y="184154"/>
            <a:ext cx="7368605" cy="2053599"/>
          </a:xfrm>
          <a:prstGeom prst="line">
            <a:avLst/>
          </a:prstGeom>
          <a:ln w="1079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78139F3C-36AC-57A1-F7C9-941DB8FA24FD}"/>
              </a:ext>
            </a:extLst>
          </p:cNvPr>
          <p:cNvCxnSpPr>
            <a:cxnSpLocks/>
          </p:cNvCxnSpPr>
          <p:nvPr/>
        </p:nvCxnSpPr>
        <p:spPr>
          <a:xfrm flipV="1">
            <a:off x="35073" y="324041"/>
            <a:ext cx="7559675" cy="2097866"/>
          </a:xfrm>
          <a:prstGeom prst="line">
            <a:avLst/>
          </a:prstGeom>
          <a:ln w="50800">
            <a:solidFill>
              <a:srgbClr val="F3E116"/>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0D82F5C-D5C3-E97D-7980-6DC6A1252C7D}"/>
              </a:ext>
            </a:extLst>
          </p:cNvPr>
          <p:cNvSpPr/>
          <p:nvPr/>
        </p:nvSpPr>
        <p:spPr>
          <a:xfrm>
            <a:off x="0" y="0"/>
            <a:ext cx="7559675" cy="10691813"/>
          </a:xfrm>
          <a:prstGeom prst="rect">
            <a:avLst/>
          </a:prstGeom>
          <a:noFill/>
          <a:ln w="2794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9588F434-9295-1934-0831-9459FEA90EFB}"/>
              </a:ext>
            </a:extLst>
          </p:cNvPr>
          <p:cNvSpPr txBox="1"/>
          <p:nvPr/>
        </p:nvSpPr>
        <p:spPr>
          <a:xfrm rot="20662643">
            <a:off x="1797223" y="662623"/>
            <a:ext cx="4839797" cy="338554"/>
          </a:xfrm>
          <a:prstGeom prst="rect">
            <a:avLst/>
          </a:prstGeom>
          <a:noFill/>
          <a:ln>
            <a:noFill/>
          </a:ln>
        </p:spPr>
        <p:txBody>
          <a:bodyPr wrap="square" rtlCol="0">
            <a:spAutoFit/>
          </a:bodyPr>
          <a:lstStyle/>
          <a:p>
            <a:pPr algn="ctr"/>
            <a:r>
              <a:rPr lang="fr-FR" sz="1600" b="1" dirty="0">
                <a:solidFill>
                  <a:schemeClr val="bg1"/>
                </a:solidFill>
                <a:latin typeface="Arial" panose="020B0604020202020204" pitchFamily="34" charset="0"/>
                <a:cs typeface="Arial" panose="020B0604020202020204" pitchFamily="34" charset="0"/>
              </a:rPr>
              <a:t>PLAQUETTE PARTENAIRES 2023/2024</a:t>
            </a:r>
          </a:p>
        </p:txBody>
      </p:sp>
      <p:pic>
        <p:nvPicPr>
          <p:cNvPr id="13" name="Image 12">
            <a:extLst>
              <a:ext uri="{FF2B5EF4-FFF2-40B4-BE49-F238E27FC236}">
                <a16:creationId xmlns:a16="http://schemas.microsoft.com/office/drawing/2014/main" id="{2A8D992D-D948-63D8-AAEE-B1CAF367E160}"/>
              </a:ext>
            </a:extLst>
          </p:cNvPr>
          <p:cNvPicPr>
            <a:picLocks noChangeAspect="1"/>
          </p:cNvPicPr>
          <p:nvPr/>
        </p:nvPicPr>
        <p:blipFill>
          <a:blip r:embed="rId4"/>
          <a:stretch>
            <a:fillRect/>
          </a:stretch>
        </p:blipFill>
        <p:spPr>
          <a:xfrm>
            <a:off x="333038" y="289754"/>
            <a:ext cx="1490603" cy="1947999"/>
          </a:xfrm>
          <a:prstGeom prst="rect">
            <a:avLst/>
          </a:prstGeom>
        </p:spPr>
      </p:pic>
      <p:sp>
        <p:nvSpPr>
          <p:cNvPr id="16" name="ZoneTexte 15">
            <a:extLst>
              <a:ext uri="{FF2B5EF4-FFF2-40B4-BE49-F238E27FC236}">
                <a16:creationId xmlns:a16="http://schemas.microsoft.com/office/drawing/2014/main" id="{729EA1E8-8671-D6C3-F11D-0C857B13B0AF}"/>
              </a:ext>
            </a:extLst>
          </p:cNvPr>
          <p:cNvSpPr txBox="1"/>
          <p:nvPr/>
        </p:nvSpPr>
        <p:spPr>
          <a:xfrm rot="20665525">
            <a:off x="1721846" y="1187226"/>
            <a:ext cx="5666031" cy="584775"/>
          </a:xfrm>
          <a:prstGeom prst="rect">
            <a:avLst/>
          </a:prstGeom>
          <a:noFill/>
          <a:ln>
            <a:noFill/>
          </a:ln>
        </p:spPr>
        <p:txBody>
          <a:bodyPr wrap="square" rtlCol="0">
            <a:spAutoFit/>
          </a:bodyPr>
          <a:lstStyle/>
          <a:p>
            <a:pPr algn="ctr"/>
            <a:r>
              <a:rPr lang="fr-FR" sz="3200" b="1" dirty="0">
                <a:solidFill>
                  <a:srgbClr val="002060"/>
                </a:solidFill>
                <a:latin typeface="Arial" panose="020B0604020202020204" pitchFamily="34" charset="0"/>
                <a:cs typeface="Arial" panose="020B0604020202020204" pitchFamily="34" charset="0"/>
              </a:rPr>
              <a:t>NOS VALEURS</a:t>
            </a:r>
          </a:p>
        </p:txBody>
      </p:sp>
      <p:pic>
        <p:nvPicPr>
          <p:cNvPr id="17" name="Image 16">
            <a:extLst>
              <a:ext uri="{FF2B5EF4-FFF2-40B4-BE49-F238E27FC236}">
                <a16:creationId xmlns:a16="http://schemas.microsoft.com/office/drawing/2014/main" id="{14AE4E9E-0E32-C311-D532-00BCBF87568D}"/>
              </a:ext>
            </a:extLst>
          </p:cNvPr>
          <p:cNvPicPr>
            <a:picLocks noChangeAspect="1"/>
          </p:cNvPicPr>
          <p:nvPr/>
        </p:nvPicPr>
        <p:blipFill>
          <a:blip r:embed="rId5"/>
          <a:stretch>
            <a:fillRect/>
          </a:stretch>
        </p:blipFill>
        <p:spPr>
          <a:xfrm>
            <a:off x="6782849" y="1716264"/>
            <a:ext cx="443788" cy="515997"/>
          </a:xfrm>
          <a:prstGeom prst="rect">
            <a:avLst/>
          </a:prstGeom>
        </p:spPr>
      </p:pic>
      <p:pic>
        <p:nvPicPr>
          <p:cNvPr id="2" name="Image 1">
            <a:extLst>
              <a:ext uri="{FF2B5EF4-FFF2-40B4-BE49-F238E27FC236}">
                <a16:creationId xmlns:a16="http://schemas.microsoft.com/office/drawing/2014/main" id="{68CC99A4-D300-ADE3-0F68-B959025F914D}"/>
              </a:ext>
            </a:extLst>
          </p:cNvPr>
          <p:cNvPicPr>
            <a:picLocks noChangeAspect="1"/>
          </p:cNvPicPr>
          <p:nvPr/>
        </p:nvPicPr>
        <p:blipFill rotWithShape="1">
          <a:blip r:embed="rId6"/>
          <a:srcRect r="69992"/>
          <a:stretch/>
        </p:blipFill>
        <p:spPr>
          <a:xfrm>
            <a:off x="286720" y="2876294"/>
            <a:ext cx="3050205" cy="3505689"/>
          </a:xfrm>
          <a:prstGeom prst="rect">
            <a:avLst/>
          </a:prstGeom>
        </p:spPr>
      </p:pic>
      <p:sp>
        <p:nvSpPr>
          <p:cNvPr id="6" name="ZoneTexte 5">
            <a:extLst>
              <a:ext uri="{FF2B5EF4-FFF2-40B4-BE49-F238E27FC236}">
                <a16:creationId xmlns:a16="http://schemas.microsoft.com/office/drawing/2014/main" id="{4AAE794E-C93B-376E-BF14-A38136807E69}"/>
              </a:ext>
            </a:extLst>
          </p:cNvPr>
          <p:cNvSpPr txBox="1"/>
          <p:nvPr/>
        </p:nvSpPr>
        <p:spPr>
          <a:xfrm>
            <a:off x="3695700" y="3700228"/>
            <a:ext cx="3505200" cy="1908215"/>
          </a:xfrm>
          <a:prstGeom prst="rect">
            <a:avLst/>
          </a:prstGeom>
          <a:noFill/>
          <a:ln>
            <a:solidFill>
              <a:schemeClr val="tx1"/>
            </a:solidFill>
          </a:ln>
        </p:spPr>
        <p:txBody>
          <a:bodyPr wrap="square" rtlCol="0">
            <a:spAutoFit/>
          </a:bodyPr>
          <a:lstStyle/>
          <a:p>
            <a:pPr algn="ctr"/>
            <a:r>
              <a:rPr lang="fr-FR" sz="2000" b="1" dirty="0"/>
              <a:t>JOUEUR DE RUGBY</a:t>
            </a:r>
          </a:p>
          <a:p>
            <a:pPr marL="285750" indent="-285750">
              <a:buFontTx/>
              <a:buChar char="-"/>
            </a:pPr>
            <a:endParaRPr lang="fr-FR" sz="1400" dirty="0"/>
          </a:p>
          <a:p>
            <a:pPr marL="285750" indent="-285750">
              <a:buFontTx/>
              <a:buChar char="-"/>
            </a:pPr>
            <a:r>
              <a:rPr lang="fr-FR" sz="1500" dirty="0"/>
              <a:t>Respect des maillots</a:t>
            </a:r>
          </a:p>
          <a:p>
            <a:pPr marL="285750" indent="-285750">
              <a:buFontTx/>
              <a:buChar char="-"/>
            </a:pPr>
            <a:r>
              <a:rPr lang="fr-FR" sz="1500" dirty="0"/>
              <a:t>Respect des copains</a:t>
            </a:r>
          </a:p>
          <a:p>
            <a:pPr marL="285750" indent="-285750">
              <a:buFontTx/>
              <a:buChar char="-"/>
            </a:pPr>
            <a:r>
              <a:rPr lang="fr-FR" sz="1500" dirty="0"/>
              <a:t>Respect de l’arbitre</a:t>
            </a:r>
          </a:p>
          <a:p>
            <a:pPr marL="285750" indent="-285750">
              <a:buFontTx/>
              <a:buChar char="-"/>
            </a:pPr>
            <a:r>
              <a:rPr lang="fr-FR" sz="1500" dirty="0"/>
              <a:t>Respect des spectateurs</a:t>
            </a:r>
          </a:p>
          <a:p>
            <a:pPr marL="285750" indent="-285750">
              <a:buFontTx/>
              <a:buChar char="-"/>
            </a:pPr>
            <a:r>
              <a:rPr lang="fr-FR" sz="1500" dirty="0"/>
              <a:t>Respect des éducateurs et coachs</a:t>
            </a:r>
          </a:p>
          <a:p>
            <a:pPr marL="285750" indent="-285750">
              <a:buFontTx/>
              <a:buChar char="-"/>
            </a:pPr>
            <a:endParaRPr lang="fr-FR" sz="900" dirty="0"/>
          </a:p>
        </p:txBody>
      </p:sp>
      <p:sp>
        <p:nvSpPr>
          <p:cNvPr id="7" name="ZoneTexte 6">
            <a:extLst>
              <a:ext uri="{FF2B5EF4-FFF2-40B4-BE49-F238E27FC236}">
                <a16:creationId xmlns:a16="http://schemas.microsoft.com/office/drawing/2014/main" id="{9B5E2DC6-A93C-8BA8-79FE-BC06267A9BFA}"/>
              </a:ext>
            </a:extLst>
          </p:cNvPr>
          <p:cNvSpPr txBox="1"/>
          <p:nvPr/>
        </p:nvSpPr>
        <p:spPr>
          <a:xfrm>
            <a:off x="333038" y="7642599"/>
            <a:ext cx="3701080" cy="2000548"/>
          </a:xfrm>
          <a:prstGeom prst="rect">
            <a:avLst/>
          </a:prstGeom>
          <a:noFill/>
          <a:ln>
            <a:solidFill>
              <a:schemeClr val="tx1"/>
            </a:solidFill>
          </a:ln>
        </p:spPr>
        <p:txBody>
          <a:bodyPr wrap="square" rtlCol="0">
            <a:spAutoFit/>
          </a:bodyPr>
          <a:lstStyle/>
          <a:p>
            <a:pPr algn="ctr"/>
            <a:r>
              <a:rPr lang="fr-FR" sz="2000" b="1" dirty="0"/>
              <a:t>JOUEUR DE L’OVALE DE LOIRE AMBOISE RUGBY</a:t>
            </a:r>
          </a:p>
          <a:p>
            <a:pPr marL="285750" indent="-285750">
              <a:buFontTx/>
              <a:buChar char="-"/>
            </a:pPr>
            <a:endParaRPr lang="fr-FR" sz="1300" dirty="0"/>
          </a:p>
          <a:p>
            <a:pPr marL="285750" indent="-285750">
              <a:buFontTx/>
              <a:buChar char="-"/>
            </a:pPr>
            <a:r>
              <a:rPr lang="fr-FR" sz="1500" dirty="0"/>
              <a:t>Respect du staff</a:t>
            </a:r>
          </a:p>
          <a:p>
            <a:pPr marL="285750" indent="-285750">
              <a:buFontTx/>
              <a:buChar char="-"/>
            </a:pPr>
            <a:r>
              <a:rPr lang="fr-FR" sz="1500" dirty="0"/>
              <a:t>Respect du club, des jeunes et des petits</a:t>
            </a:r>
          </a:p>
          <a:p>
            <a:pPr marL="285750" indent="-285750">
              <a:buFontTx/>
              <a:buChar char="-"/>
            </a:pPr>
            <a:r>
              <a:rPr lang="fr-FR" sz="1500" dirty="0"/>
              <a:t>Respect des bénévoles</a:t>
            </a:r>
          </a:p>
          <a:p>
            <a:pPr marL="285750" indent="-285750">
              <a:buFontTx/>
              <a:buChar char="-"/>
            </a:pPr>
            <a:r>
              <a:rPr lang="fr-FR" sz="1500" dirty="0"/>
              <a:t>Respect des partenaires</a:t>
            </a:r>
          </a:p>
          <a:p>
            <a:endParaRPr lang="fr-FR" sz="900" dirty="0"/>
          </a:p>
        </p:txBody>
      </p:sp>
      <p:pic>
        <p:nvPicPr>
          <p:cNvPr id="8" name="Image 7">
            <a:extLst>
              <a:ext uri="{FF2B5EF4-FFF2-40B4-BE49-F238E27FC236}">
                <a16:creationId xmlns:a16="http://schemas.microsoft.com/office/drawing/2014/main" id="{6FC53664-01D9-4CFC-F043-3D96D9BDAD76}"/>
              </a:ext>
            </a:extLst>
          </p:cNvPr>
          <p:cNvPicPr>
            <a:picLocks noChangeAspect="1"/>
          </p:cNvPicPr>
          <p:nvPr/>
        </p:nvPicPr>
        <p:blipFill rotWithShape="1">
          <a:blip r:embed="rId7"/>
          <a:srcRect r="69303"/>
          <a:stretch/>
        </p:blipFill>
        <p:spPr>
          <a:xfrm>
            <a:off x="4192468" y="6699591"/>
            <a:ext cx="3143018" cy="3578789"/>
          </a:xfrm>
          <a:prstGeom prst="rect">
            <a:avLst/>
          </a:prstGeom>
        </p:spPr>
      </p:pic>
      <p:sp>
        <p:nvSpPr>
          <p:cNvPr id="3" name="ZoneTexte 2">
            <a:extLst>
              <a:ext uri="{FF2B5EF4-FFF2-40B4-BE49-F238E27FC236}">
                <a16:creationId xmlns:a16="http://schemas.microsoft.com/office/drawing/2014/main" id="{C1D3A68E-5342-94C7-3725-D3CA11F13CA0}"/>
              </a:ext>
            </a:extLst>
          </p:cNvPr>
          <p:cNvSpPr txBox="1"/>
          <p:nvPr/>
        </p:nvSpPr>
        <p:spPr>
          <a:xfrm rot="20665525">
            <a:off x="1385217" y="9905504"/>
            <a:ext cx="1526381" cy="338554"/>
          </a:xfrm>
          <a:prstGeom prst="rect">
            <a:avLst/>
          </a:prstGeom>
          <a:noFill/>
          <a:ln>
            <a:noFill/>
          </a:ln>
        </p:spPr>
        <p:txBody>
          <a:bodyPr wrap="square" rtlCol="0">
            <a:spAutoFit/>
          </a:bodyPr>
          <a:lstStyle/>
          <a:p>
            <a:pPr algn="ctr"/>
            <a:r>
              <a:rPr lang="fr-FR" sz="1600" b="1" dirty="0">
                <a:solidFill>
                  <a:srgbClr val="002060"/>
                </a:solidFill>
                <a:latin typeface="Segoe Print" panose="02000600000000000000" pitchFamily="2" charset="0"/>
                <a:cs typeface="Arial" panose="020B0604020202020204" pitchFamily="34" charset="0"/>
              </a:rPr>
              <a:t>INTEGRITE</a:t>
            </a:r>
          </a:p>
        </p:txBody>
      </p:sp>
      <p:sp>
        <p:nvSpPr>
          <p:cNvPr id="11" name="ZoneTexte 10">
            <a:extLst>
              <a:ext uri="{FF2B5EF4-FFF2-40B4-BE49-F238E27FC236}">
                <a16:creationId xmlns:a16="http://schemas.microsoft.com/office/drawing/2014/main" id="{84DF62B0-B4B2-7863-DB10-565C70A68E82}"/>
              </a:ext>
            </a:extLst>
          </p:cNvPr>
          <p:cNvSpPr txBox="1"/>
          <p:nvPr/>
        </p:nvSpPr>
        <p:spPr>
          <a:xfrm rot="20665525">
            <a:off x="4572287" y="3023616"/>
            <a:ext cx="1526381" cy="338554"/>
          </a:xfrm>
          <a:prstGeom prst="rect">
            <a:avLst/>
          </a:prstGeom>
          <a:noFill/>
          <a:ln>
            <a:noFill/>
          </a:ln>
        </p:spPr>
        <p:txBody>
          <a:bodyPr wrap="square" rtlCol="0">
            <a:spAutoFit/>
          </a:bodyPr>
          <a:lstStyle/>
          <a:p>
            <a:pPr algn="ctr"/>
            <a:r>
              <a:rPr lang="fr-FR" sz="1600" b="1" dirty="0">
                <a:solidFill>
                  <a:srgbClr val="002060"/>
                </a:solidFill>
                <a:latin typeface="Segoe Print" panose="02000600000000000000" pitchFamily="2" charset="0"/>
                <a:cs typeface="Arial" panose="020B0604020202020204" pitchFamily="34" charset="0"/>
              </a:rPr>
              <a:t>RESPECT</a:t>
            </a:r>
          </a:p>
        </p:txBody>
      </p:sp>
      <p:sp>
        <p:nvSpPr>
          <p:cNvPr id="12" name="ZoneTexte 11">
            <a:extLst>
              <a:ext uri="{FF2B5EF4-FFF2-40B4-BE49-F238E27FC236}">
                <a16:creationId xmlns:a16="http://schemas.microsoft.com/office/drawing/2014/main" id="{C87F136F-B27B-4C83-E3FB-BA5F3569C69F}"/>
              </a:ext>
            </a:extLst>
          </p:cNvPr>
          <p:cNvSpPr txBox="1"/>
          <p:nvPr/>
        </p:nvSpPr>
        <p:spPr>
          <a:xfrm rot="20665525">
            <a:off x="5187052" y="6116882"/>
            <a:ext cx="1526381" cy="338554"/>
          </a:xfrm>
          <a:prstGeom prst="rect">
            <a:avLst/>
          </a:prstGeom>
          <a:noFill/>
          <a:ln>
            <a:noFill/>
          </a:ln>
        </p:spPr>
        <p:txBody>
          <a:bodyPr wrap="square" rtlCol="0">
            <a:spAutoFit/>
          </a:bodyPr>
          <a:lstStyle/>
          <a:p>
            <a:pPr algn="ctr"/>
            <a:r>
              <a:rPr lang="fr-FR" sz="1600" b="1" dirty="0">
                <a:solidFill>
                  <a:srgbClr val="002060"/>
                </a:solidFill>
                <a:latin typeface="Segoe Print" panose="02000600000000000000" pitchFamily="2" charset="0"/>
                <a:cs typeface="Arial" panose="020B0604020202020204" pitchFamily="34" charset="0"/>
              </a:rPr>
              <a:t>SOLIDARITE</a:t>
            </a:r>
          </a:p>
        </p:txBody>
      </p:sp>
      <p:sp>
        <p:nvSpPr>
          <p:cNvPr id="14" name="ZoneTexte 13">
            <a:extLst>
              <a:ext uri="{FF2B5EF4-FFF2-40B4-BE49-F238E27FC236}">
                <a16:creationId xmlns:a16="http://schemas.microsoft.com/office/drawing/2014/main" id="{16060D64-B9E2-D502-8204-764A57761E8F}"/>
              </a:ext>
            </a:extLst>
          </p:cNvPr>
          <p:cNvSpPr txBox="1"/>
          <p:nvPr/>
        </p:nvSpPr>
        <p:spPr>
          <a:xfrm rot="20665525">
            <a:off x="532256" y="6837568"/>
            <a:ext cx="1526381" cy="338554"/>
          </a:xfrm>
          <a:prstGeom prst="rect">
            <a:avLst/>
          </a:prstGeom>
          <a:noFill/>
          <a:ln>
            <a:noFill/>
          </a:ln>
        </p:spPr>
        <p:txBody>
          <a:bodyPr wrap="square" rtlCol="0">
            <a:spAutoFit/>
          </a:bodyPr>
          <a:lstStyle/>
          <a:p>
            <a:pPr algn="ctr"/>
            <a:r>
              <a:rPr lang="fr-FR" sz="1600" b="1" dirty="0">
                <a:solidFill>
                  <a:srgbClr val="002060"/>
                </a:solidFill>
                <a:latin typeface="Segoe Print" panose="02000600000000000000" pitchFamily="2" charset="0"/>
                <a:cs typeface="Arial" panose="020B0604020202020204" pitchFamily="34" charset="0"/>
              </a:rPr>
              <a:t>PASSION</a:t>
            </a:r>
          </a:p>
        </p:txBody>
      </p:sp>
      <p:sp>
        <p:nvSpPr>
          <p:cNvPr id="18" name="ZoneTexte 17">
            <a:extLst>
              <a:ext uri="{FF2B5EF4-FFF2-40B4-BE49-F238E27FC236}">
                <a16:creationId xmlns:a16="http://schemas.microsoft.com/office/drawing/2014/main" id="{B5BFABED-C8B4-CECF-DC48-6CBFA439BF94}"/>
              </a:ext>
            </a:extLst>
          </p:cNvPr>
          <p:cNvSpPr txBox="1"/>
          <p:nvPr/>
        </p:nvSpPr>
        <p:spPr>
          <a:xfrm rot="20665525">
            <a:off x="2673313" y="6587330"/>
            <a:ext cx="1526381" cy="338554"/>
          </a:xfrm>
          <a:prstGeom prst="rect">
            <a:avLst/>
          </a:prstGeom>
          <a:noFill/>
          <a:ln>
            <a:noFill/>
          </a:ln>
        </p:spPr>
        <p:txBody>
          <a:bodyPr wrap="square" rtlCol="0">
            <a:spAutoFit/>
          </a:bodyPr>
          <a:lstStyle/>
          <a:p>
            <a:pPr algn="ctr"/>
            <a:r>
              <a:rPr lang="fr-FR" sz="1600" b="1" dirty="0">
                <a:solidFill>
                  <a:srgbClr val="002060"/>
                </a:solidFill>
                <a:latin typeface="Segoe Print" panose="02000600000000000000" pitchFamily="2" charset="0"/>
                <a:cs typeface="Arial" panose="020B0604020202020204" pitchFamily="34" charset="0"/>
              </a:rPr>
              <a:t>DISCIPLINE</a:t>
            </a:r>
          </a:p>
        </p:txBody>
      </p:sp>
    </p:spTree>
    <p:extLst>
      <p:ext uri="{BB962C8B-B14F-4D97-AF65-F5344CB8AC3E}">
        <p14:creationId xmlns:p14="http://schemas.microsoft.com/office/powerpoint/2010/main" val="3137154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Image 107">
            <a:extLst>
              <a:ext uri="{FF2B5EF4-FFF2-40B4-BE49-F238E27FC236}">
                <a16:creationId xmlns:a16="http://schemas.microsoft.com/office/drawing/2014/main" id="{632EDE45-4CD3-79D3-CB14-520C8E885132}"/>
              </a:ext>
            </a:extLst>
          </p:cNvPr>
          <p:cNvPicPr>
            <a:picLocks noChangeAspect="1"/>
          </p:cNvPicPr>
          <p:nvPr/>
        </p:nvPicPr>
        <p:blipFill rotWithShape="1">
          <a:blip r:embed="rId2">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Lst>
          </a:blip>
          <a:srcRect b="17132"/>
          <a:stretch/>
        </p:blipFill>
        <p:spPr>
          <a:xfrm>
            <a:off x="1367789" y="138863"/>
            <a:ext cx="6078954" cy="2328751"/>
          </a:xfrm>
          <a:prstGeom prst="rect">
            <a:avLst/>
          </a:prstGeom>
          <a:effectLst>
            <a:softEdge rad="0"/>
          </a:effectLst>
        </p:spPr>
      </p:pic>
      <p:sp>
        <p:nvSpPr>
          <p:cNvPr id="15" name="Rectangle 14">
            <a:extLst>
              <a:ext uri="{FF2B5EF4-FFF2-40B4-BE49-F238E27FC236}">
                <a16:creationId xmlns:a16="http://schemas.microsoft.com/office/drawing/2014/main" id="{4B59AD9F-8DD3-6724-2A58-6BCF8AB780E1}"/>
              </a:ext>
            </a:extLst>
          </p:cNvPr>
          <p:cNvSpPr/>
          <p:nvPr/>
        </p:nvSpPr>
        <p:spPr>
          <a:xfrm>
            <a:off x="17396" y="4801"/>
            <a:ext cx="7559675" cy="2467614"/>
          </a:xfrm>
          <a:prstGeom prst="rect">
            <a:avLst/>
          </a:prstGeom>
          <a:solidFill>
            <a:srgbClr val="9DC3E6">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3" b="1">
              <a:ln w="12700">
                <a:solidFill>
                  <a:schemeClr val="accent5"/>
                </a:solidFill>
                <a:prstDash val="solid"/>
              </a:ln>
              <a:pattFill prst="wdUpDiag">
                <a:fgClr>
                  <a:schemeClr val="accent5">
                    <a:lumMod val="60000"/>
                    <a:lumOff val="40000"/>
                  </a:schemeClr>
                </a:fgClr>
                <a:bgClr>
                  <a:schemeClr val="bg1"/>
                </a:bgClr>
              </a:pattFill>
            </a:endParaRPr>
          </a:p>
        </p:txBody>
      </p:sp>
      <p:sp>
        <p:nvSpPr>
          <p:cNvPr id="3" name="ZoneTexte 2">
            <a:extLst>
              <a:ext uri="{FF2B5EF4-FFF2-40B4-BE49-F238E27FC236}">
                <a16:creationId xmlns:a16="http://schemas.microsoft.com/office/drawing/2014/main" id="{60973765-C580-6B05-0CF1-011A9A390484}"/>
              </a:ext>
            </a:extLst>
          </p:cNvPr>
          <p:cNvSpPr txBox="1"/>
          <p:nvPr/>
        </p:nvSpPr>
        <p:spPr>
          <a:xfrm>
            <a:off x="215153" y="2606477"/>
            <a:ext cx="7147205" cy="7710933"/>
          </a:xfrm>
          <a:prstGeom prst="rect">
            <a:avLst/>
          </a:prstGeom>
          <a:noFill/>
          <a:ln w="76200">
            <a:noFill/>
          </a:ln>
        </p:spPr>
        <p:txBody>
          <a:bodyPr wrap="square" lIns="104306" tIns="52153" rIns="104306" bIns="52153" rtlCol="0">
            <a:spAutoFit/>
          </a:bodyPr>
          <a:lstStyle/>
          <a:p>
            <a:pPr algn="just">
              <a:lnSpc>
                <a:spcPct val="120000"/>
              </a:lnSpc>
              <a:spcBef>
                <a:spcPts val="800"/>
              </a:spcBef>
            </a:pPr>
            <a:r>
              <a:rPr lang="it-IT" sz="1250" dirty="0">
                <a:ln>
                  <a:noFill/>
                </a:ln>
                <a:solidFill>
                  <a:srgbClr val="002060"/>
                </a:solidFill>
                <a:effectLst/>
                <a:latin typeface="Arial" panose="020B0604020202020204" pitchFamily="34" charset="0"/>
                <a:ea typeface="Arial Unicode MS"/>
                <a:cs typeface="Arial" panose="020B0604020202020204" pitchFamily="34" charset="0"/>
              </a:rPr>
              <a:t>Cr</a:t>
            </a:r>
            <a:r>
              <a:rPr lang="fr-FR" sz="1250" dirty="0" err="1">
                <a:ln>
                  <a:noFill/>
                </a:ln>
                <a:solidFill>
                  <a:srgbClr val="002060"/>
                </a:solidFill>
                <a:effectLst/>
                <a:latin typeface="Arial" panose="020B0604020202020204" pitchFamily="34" charset="0"/>
                <a:ea typeface="Arial Unicode MS"/>
                <a:cs typeface="Arial" panose="020B0604020202020204" pitchFamily="34" charset="0"/>
              </a:rPr>
              <a:t>éé</a:t>
            </a:r>
            <a:r>
              <a:rPr lang="fr-FR" sz="1250" dirty="0">
                <a:ln>
                  <a:noFill/>
                </a:ln>
                <a:solidFill>
                  <a:srgbClr val="002060"/>
                </a:solidFill>
                <a:effectLst/>
                <a:latin typeface="Arial" panose="020B0604020202020204" pitchFamily="34" charset="0"/>
                <a:ea typeface="Arial Unicode MS"/>
                <a:cs typeface="Arial" panose="020B0604020202020204" pitchFamily="34" charset="0"/>
              </a:rPr>
              <a:t> </a:t>
            </a:r>
            <a:r>
              <a:rPr lang="nl-NL" sz="1250" dirty="0">
                <a:ln>
                  <a:noFill/>
                </a:ln>
                <a:solidFill>
                  <a:srgbClr val="002060"/>
                </a:solidFill>
                <a:effectLst/>
                <a:latin typeface="Arial" panose="020B0604020202020204" pitchFamily="34" charset="0"/>
                <a:ea typeface="Arial Unicode MS"/>
                <a:cs typeface="Arial" panose="020B0604020202020204" pitchFamily="34" charset="0"/>
              </a:rPr>
              <a:t>en d</a:t>
            </a:r>
            <a:r>
              <a:rPr lang="fr-FR" sz="1250" dirty="0" err="1">
                <a:ln>
                  <a:noFill/>
                </a:ln>
                <a:solidFill>
                  <a:srgbClr val="002060"/>
                </a:solidFill>
                <a:effectLst/>
                <a:latin typeface="Arial" panose="020B0604020202020204" pitchFamily="34" charset="0"/>
                <a:ea typeface="Arial Unicode MS"/>
                <a:cs typeface="Arial" panose="020B0604020202020204" pitchFamily="34" charset="0"/>
              </a:rPr>
              <a:t>écembre</a:t>
            </a:r>
            <a:r>
              <a:rPr lang="fr-FR" sz="1250" dirty="0">
                <a:ln>
                  <a:noFill/>
                </a:ln>
                <a:solidFill>
                  <a:srgbClr val="002060"/>
                </a:solidFill>
                <a:effectLst/>
                <a:latin typeface="Arial" panose="020B0604020202020204" pitchFamily="34" charset="0"/>
                <a:ea typeface="Arial Unicode MS"/>
                <a:cs typeface="Arial" panose="020B0604020202020204" pitchFamily="34" charset="0"/>
              </a:rPr>
              <a:t> 1998 à Pocé-sur-Cisse, l'Ovale de Loire Rugby comptait alors 35 joueurs. Refondé en novembre 2003 et installé depuis 2010 à Lussault-sur-Loire route des Montils </a:t>
            </a:r>
            <a:r>
              <a:rPr lang="fr-FR" sz="1250" dirty="0" err="1">
                <a:ln>
                  <a:noFill/>
                </a:ln>
                <a:solidFill>
                  <a:srgbClr val="002060"/>
                </a:solidFill>
                <a:effectLst/>
                <a:latin typeface="Arial" panose="020B0604020202020204" pitchFamily="34" charset="0"/>
                <a:ea typeface="Arial Unicode MS"/>
                <a:cs typeface="Arial" panose="020B0604020202020204" pitchFamily="34" charset="0"/>
              </a:rPr>
              <a:t>pr</a:t>
            </a:r>
            <a:r>
              <a:rPr lang="it-IT" sz="1250" dirty="0">
                <a:ln>
                  <a:noFill/>
                </a:ln>
                <a:solidFill>
                  <a:srgbClr val="002060"/>
                </a:solidFill>
                <a:effectLst/>
                <a:latin typeface="Arial" panose="020B0604020202020204" pitchFamily="34" charset="0"/>
                <a:ea typeface="Arial Unicode MS"/>
                <a:cs typeface="Arial" panose="020B0604020202020204" pitchFamily="34" charset="0"/>
              </a:rPr>
              <a:t>è</a:t>
            </a:r>
            <a:r>
              <a:rPr lang="es-ES_tradnl" sz="1250" dirty="0">
                <a:ln>
                  <a:noFill/>
                </a:ln>
                <a:solidFill>
                  <a:srgbClr val="002060"/>
                </a:solidFill>
                <a:effectLst/>
                <a:latin typeface="Arial" panose="020B0604020202020204" pitchFamily="34" charset="0"/>
                <a:ea typeface="Arial Unicode MS"/>
                <a:cs typeface="Arial" panose="020B0604020202020204" pitchFamily="34" charset="0"/>
              </a:rPr>
              <a:t>s de l</a:t>
            </a:r>
            <a:r>
              <a:rPr lang="ar-SA" sz="1250" dirty="0">
                <a:ln>
                  <a:noFill/>
                </a:ln>
                <a:solidFill>
                  <a:srgbClr val="002060"/>
                </a:solidFill>
                <a:effectLst/>
                <a:latin typeface="Arial" panose="020B0604020202020204" pitchFamily="34" charset="0"/>
                <a:ea typeface="Arial Unicode MS"/>
                <a:cs typeface="Arial" panose="020B0604020202020204" pitchFamily="34" charset="0"/>
              </a:rPr>
              <a:t>’</a:t>
            </a:r>
            <a:r>
              <a:rPr lang="fr-FR" sz="1250" dirty="0">
                <a:ln>
                  <a:noFill/>
                </a:ln>
                <a:solidFill>
                  <a:srgbClr val="002060"/>
                </a:solidFill>
                <a:effectLst/>
                <a:latin typeface="Arial" panose="020B0604020202020204" pitchFamily="34" charset="0"/>
                <a:ea typeface="Arial Unicode MS"/>
                <a:cs typeface="Arial" panose="020B0604020202020204" pitchFamily="34" charset="0"/>
              </a:rPr>
              <a:t>aquarium de Touraine, le club compte, pour cette saison 2022/2023, plus de 200 licenciés. Ils nous viennent de tout l</a:t>
            </a:r>
            <a:r>
              <a:rPr lang="ar-SA" sz="1250" dirty="0">
                <a:ln>
                  <a:noFill/>
                </a:ln>
                <a:solidFill>
                  <a:srgbClr val="002060"/>
                </a:solidFill>
                <a:effectLst/>
                <a:latin typeface="Arial" panose="020B0604020202020204" pitchFamily="34" charset="0"/>
                <a:ea typeface="Arial Unicode MS"/>
                <a:cs typeface="Arial" panose="020B0604020202020204" pitchFamily="34" charset="0"/>
              </a:rPr>
              <a:t>’</a:t>
            </a:r>
            <a:r>
              <a:rPr lang="fr-FR" sz="1250" dirty="0">
                <a:ln>
                  <a:noFill/>
                </a:ln>
                <a:solidFill>
                  <a:srgbClr val="002060"/>
                </a:solidFill>
                <a:effectLst/>
                <a:latin typeface="Arial" panose="020B0604020202020204" pitchFamily="34" charset="0"/>
                <a:ea typeface="Arial Unicode MS"/>
                <a:cs typeface="Arial" panose="020B0604020202020204" pitchFamily="34" charset="0"/>
              </a:rPr>
              <a:t>Est Tourangeau, des cantons de Château-Renault, Amboise, Montlouis, Bléré </a:t>
            </a:r>
            <a:r>
              <a:rPr lang="da-DK" sz="1250" dirty="0">
                <a:ln>
                  <a:noFill/>
                </a:ln>
                <a:solidFill>
                  <a:srgbClr val="002060"/>
                </a:solidFill>
                <a:effectLst/>
                <a:latin typeface="Arial" panose="020B0604020202020204" pitchFamily="34" charset="0"/>
                <a:ea typeface="Arial Unicode MS"/>
                <a:cs typeface="Arial" panose="020B0604020202020204" pitchFamily="34" charset="0"/>
              </a:rPr>
              <a:t>et m</a:t>
            </a:r>
            <a:r>
              <a:rPr lang="fr-FR" sz="1250" dirty="0">
                <a:ln>
                  <a:noFill/>
                </a:ln>
                <a:solidFill>
                  <a:srgbClr val="002060"/>
                </a:solidFill>
                <a:effectLst/>
                <a:latin typeface="Arial" panose="020B0604020202020204" pitchFamily="34" charset="0"/>
                <a:ea typeface="Arial Unicode MS"/>
                <a:cs typeface="Arial" panose="020B0604020202020204" pitchFamily="34" charset="0"/>
              </a:rPr>
              <a:t>ê</a:t>
            </a:r>
            <a:r>
              <a:rPr lang="pt-PT" sz="1250" dirty="0">
                <a:ln>
                  <a:noFill/>
                </a:ln>
                <a:solidFill>
                  <a:srgbClr val="002060"/>
                </a:solidFill>
                <a:effectLst/>
                <a:latin typeface="Arial" panose="020B0604020202020204" pitchFamily="34" charset="0"/>
                <a:ea typeface="Arial Unicode MS"/>
                <a:cs typeface="Arial" panose="020B0604020202020204" pitchFamily="34" charset="0"/>
              </a:rPr>
              <a:t>me de Montrichard. L</a:t>
            </a:r>
            <a:r>
              <a:rPr lang="ar-SA" sz="1250" dirty="0">
                <a:ln>
                  <a:noFill/>
                </a:ln>
                <a:solidFill>
                  <a:srgbClr val="002060"/>
                </a:solidFill>
                <a:effectLst/>
                <a:latin typeface="Arial" panose="020B0604020202020204" pitchFamily="34" charset="0"/>
                <a:ea typeface="Arial Unicode MS"/>
                <a:cs typeface="Arial" panose="020B0604020202020204" pitchFamily="34" charset="0"/>
              </a:rPr>
              <a:t>’</a:t>
            </a:r>
            <a:r>
              <a:rPr lang="fr-FR" sz="1250" dirty="0">
                <a:ln>
                  <a:noFill/>
                </a:ln>
                <a:solidFill>
                  <a:srgbClr val="002060"/>
                </a:solidFill>
                <a:effectLst/>
                <a:latin typeface="Arial" panose="020B0604020202020204" pitchFamily="34" charset="0"/>
                <a:ea typeface="Arial Unicode MS"/>
                <a:cs typeface="Arial" panose="020B0604020202020204" pitchFamily="34" charset="0"/>
              </a:rPr>
              <a:t>Ovale de Loire est le seul club dans ce secteur.</a:t>
            </a:r>
            <a:endParaRPr lang="fr-FR" sz="1250" dirty="0">
              <a:ln>
                <a:noFill/>
              </a:ln>
              <a:solidFill>
                <a:srgbClr val="000000"/>
              </a:solidFill>
              <a:effectLst/>
              <a:latin typeface="Arial" panose="020B0604020202020204" pitchFamily="34" charset="0"/>
              <a:ea typeface="Arial Unicode MS"/>
              <a:cs typeface="Arial" panose="020B0604020202020204" pitchFamily="34" charset="0"/>
            </a:endParaRPr>
          </a:p>
          <a:p>
            <a:pPr algn="just">
              <a:lnSpc>
                <a:spcPct val="120000"/>
              </a:lnSpc>
              <a:spcBef>
                <a:spcPts val="800"/>
              </a:spcBef>
            </a:pPr>
            <a:r>
              <a:rPr lang="fr-FR" sz="1250" dirty="0">
                <a:ln>
                  <a:noFill/>
                </a:ln>
                <a:solidFill>
                  <a:srgbClr val="002060"/>
                </a:solidFill>
                <a:effectLst/>
                <a:latin typeface="Arial" panose="020B0604020202020204" pitchFamily="34" charset="0"/>
                <a:ea typeface="Arial Unicode MS"/>
                <a:cs typeface="Arial" panose="020B0604020202020204" pitchFamily="34" charset="0"/>
              </a:rPr>
              <a:t>Depuis sa création, les effectifs ont augmenté de </a:t>
            </a:r>
            <a:r>
              <a:rPr lang="fr-FR" sz="1250" dirty="0" err="1">
                <a:ln>
                  <a:noFill/>
                </a:ln>
                <a:solidFill>
                  <a:srgbClr val="002060"/>
                </a:solidFill>
                <a:effectLst/>
                <a:latin typeface="Arial" panose="020B0604020202020204" pitchFamily="34" charset="0"/>
                <a:ea typeface="Arial Unicode MS"/>
                <a:cs typeface="Arial" panose="020B0604020202020204" pitchFamily="34" charset="0"/>
              </a:rPr>
              <a:t>mani</a:t>
            </a:r>
            <a:r>
              <a:rPr lang="it-IT" sz="1250" dirty="0">
                <a:ln>
                  <a:noFill/>
                </a:ln>
                <a:solidFill>
                  <a:srgbClr val="002060"/>
                </a:solidFill>
                <a:effectLst/>
                <a:latin typeface="Arial" panose="020B0604020202020204" pitchFamily="34" charset="0"/>
                <a:ea typeface="Arial Unicode MS"/>
                <a:cs typeface="Arial" panose="020B0604020202020204" pitchFamily="34" charset="0"/>
              </a:rPr>
              <a:t>è</a:t>
            </a:r>
            <a:r>
              <a:rPr lang="fr-FR" sz="1250" dirty="0">
                <a:ln>
                  <a:noFill/>
                </a:ln>
                <a:solidFill>
                  <a:srgbClr val="002060"/>
                </a:solidFill>
                <a:effectLst/>
                <a:latin typeface="Arial" panose="020B0604020202020204" pitchFamily="34" charset="0"/>
                <a:ea typeface="Arial Unicode MS"/>
                <a:cs typeface="Arial" panose="020B0604020202020204" pitchFamily="34" charset="0"/>
              </a:rPr>
              <a:t>re exponentielle et l’Ovale de Loire s</a:t>
            </a:r>
            <a:r>
              <a:rPr lang="ar-SA" sz="1250" dirty="0">
                <a:ln>
                  <a:noFill/>
                </a:ln>
                <a:solidFill>
                  <a:srgbClr val="002060"/>
                </a:solidFill>
                <a:effectLst/>
                <a:latin typeface="Arial" panose="020B0604020202020204" pitchFamily="34" charset="0"/>
                <a:ea typeface="Arial Unicode MS"/>
                <a:cs typeface="Arial" panose="020B0604020202020204" pitchFamily="34" charset="0"/>
              </a:rPr>
              <a:t>’</a:t>
            </a:r>
            <a:r>
              <a:rPr lang="en-US" sz="1250" dirty="0" err="1">
                <a:ln>
                  <a:noFill/>
                </a:ln>
                <a:solidFill>
                  <a:srgbClr val="002060"/>
                </a:solidFill>
                <a:effectLst/>
                <a:latin typeface="Arial" panose="020B0604020202020204" pitchFamily="34" charset="0"/>
                <a:ea typeface="Arial Unicode MS"/>
                <a:cs typeface="Arial" panose="020B0604020202020204" pitchFamily="34" charset="0"/>
              </a:rPr>
              <a:t>est</a:t>
            </a:r>
            <a:r>
              <a:rPr lang="en-US" sz="1250" dirty="0">
                <a:ln>
                  <a:noFill/>
                </a:ln>
                <a:solidFill>
                  <a:srgbClr val="002060"/>
                </a:solidFill>
                <a:effectLst/>
                <a:latin typeface="Arial" panose="020B0604020202020204" pitchFamily="34" charset="0"/>
                <a:ea typeface="Arial Unicode MS"/>
                <a:cs typeface="Arial" panose="020B0604020202020204" pitchFamily="34" charset="0"/>
              </a:rPr>
              <a:t> </a:t>
            </a:r>
            <a:r>
              <a:rPr lang="en-US" sz="1250" dirty="0" err="1">
                <a:ln>
                  <a:noFill/>
                </a:ln>
                <a:solidFill>
                  <a:srgbClr val="002060"/>
                </a:solidFill>
                <a:effectLst/>
                <a:latin typeface="Arial" panose="020B0604020202020204" pitchFamily="34" charset="0"/>
                <a:ea typeface="Arial Unicode MS"/>
                <a:cs typeface="Arial" panose="020B0604020202020204" pitchFamily="34" charset="0"/>
              </a:rPr>
              <a:t>forg</a:t>
            </a:r>
            <a:r>
              <a:rPr lang="fr-FR" sz="1250" dirty="0">
                <a:ln>
                  <a:noFill/>
                </a:ln>
                <a:solidFill>
                  <a:srgbClr val="002060"/>
                </a:solidFill>
                <a:effectLst/>
                <a:latin typeface="Arial" panose="020B0604020202020204" pitchFamily="34" charset="0"/>
                <a:ea typeface="Arial Unicode MS"/>
                <a:cs typeface="Arial" panose="020B0604020202020204" pitchFamily="34" charset="0"/>
              </a:rPr>
              <a:t>é une image de club formateur, accueillant, convivial et familial, que beaucoup nous envie. Chaque année, nous ne cessons de progresser tant par la qualité de notre équipe seniors que par la richesse de notre formation à l’école de rugby et au pôle jeunes.</a:t>
            </a:r>
            <a:endParaRPr lang="fr-FR" sz="1250" dirty="0">
              <a:ln>
                <a:noFill/>
              </a:ln>
              <a:solidFill>
                <a:srgbClr val="000000"/>
              </a:solidFill>
              <a:effectLst/>
              <a:latin typeface="Arial" panose="020B0604020202020204" pitchFamily="34" charset="0"/>
              <a:ea typeface="Arial Unicode MS"/>
              <a:cs typeface="Arial" panose="020B0604020202020204" pitchFamily="34" charset="0"/>
            </a:endParaRPr>
          </a:p>
          <a:p>
            <a:pPr algn="just">
              <a:lnSpc>
                <a:spcPct val="120000"/>
              </a:lnSpc>
              <a:spcBef>
                <a:spcPts val="800"/>
              </a:spcBef>
            </a:pPr>
            <a:r>
              <a:rPr lang="fr-FR" sz="1250" dirty="0">
                <a:ln>
                  <a:noFill/>
                </a:ln>
                <a:solidFill>
                  <a:srgbClr val="002060"/>
                </a:solidFill>
                <a:effectLst/>
                <a:latin typeface="Arial" panose="020B0604020202020204" pitchFamily="34" charset="0"/>
                <a:ea typeface="Arial Unicode MS"/>
                <a:cs typeface="Arial" panose="020B0604020202020204" pitchFamily="34" charset="0"/>
              </a:rPr>
              <a:t>Chaque saison, plusieurs éducateurs bénévoles et volontaires suivent des formations </a:t>
            </a:r>
            <a:r>
              <a:rPr lang="fr-FR" sz="1250" dirty="0" err="1">
                <a:ln>
                  <a:noFill/>
                </a:ln>
                <a:solidFill>
                  <a:srgbClr val="002060"/>
                </a:solidFill>
                <a:effectLst/>
                <a:latin typeface="Arial" panose="020B0604020202020204" pitchFamily="34" charset="0"/>
                <a:ea typeface="Arial Unicode MS"/>
                <a:cs typeface="Arial" panose="020B0604020202020204" pitchFamily="34" charset="0"/>
              </a:rPr>
              <a:t>diplô</a:t>
            </a:r>
            <a:r>
              <a:rPr lang="es-ES_tradnl" sz="1250" dirty="0" err="1">
                <a:ln>
                  <a:noFill/>
                </a:ln>
                <a:solidFill>
                  <a:srgbClr val="002060"/>
                </a:solidFill>
                <a:effectLst/>
                <a:latin typeface="Arial" panose="020B0604020202020204" pitchFamily="34" charset="0"/>
                <a:ea typeface="Arial Unicode MS"/>
                <a:cs typeface="Arial" panose="020B0604020202020204" pitchFamily="34" charset="0"/>
              </a:rPr>
              <a:t>mante</a:t>
            </a:r>
            <a:r>
              <a:rPr lang="fr-FR" sz="1250" dirty="0">
                <a:ln>
                  <a:noFill/>
                </a:ln>
                <a:solidFill>
                  <a:srgbClr val="002060"/>
                </a:solidFill>
                <a:effectLst/>
                <a:latin typeface="Arial" panose="020B0604020202020204" pitchFamily="34" charset="0"/>
                <a:ea typeface="Arial Unicode MS"/>
                <a:cs typeface="Arial" panose="020B0604020202020204" pitchFamily="34" charset="0"/>
              </a:rPr>
              <a:t>s, ce qui fait de notre club l’un des plus pourvus en éducateurs, permettant ainsi une formation de qualité pour les petits </a:t>
            </a:r>
            <a:r>
              <a:rPr lang="fr-FR" sz="1250" dirty="0" err="1">
                <a:ln>
                  <a:noFill/>
                </a:ln>
                <a:solidFill>
                  <a:srgbClr val="002060"/>
                </a:solidFill>
                <a:effectLst/>
                <a:latin typeface="Arial" panose="020B0604020202020204" pitchFamily="34" charset="0"/>
                <a:ea typeface="Arial Unicode MS"/>
                <a:cs typeface="Arial" panose="020B0604020202020204" pitchFamily="34" charset="0"/>
              </a:rPr>
              <a:t>Ovaliens</a:t>
            </a:r>
            <a:r>
              <a:rPr lang="fr-FR" sz="1250" dirty="0">
                <a:ln>
                  <a:noFill/>
                </a:ln>
                <a:solidFill>
                  <a:srgbClr val="002060"/>
                </a:solidFill>
                <a:effectLst/>
                <a:latin typeface="Arial" panose="020B0604020202020204" pitchFamily="34" charset="0"/>
                <a:ea typeface="Arial Unicode MS"/>
                <a:cs typeface="Arial" panose="020B0604020202020204" pitchFamily="34" charset="0"/>
              </a:rPr>
              <a:t>.</a:t>
            </a:r>
            <a:endParaRPr lang="fr-FR" sz="1250" dirty="0">
              <a:ln>
                <a:noFill/>
              </a:ln>
              <a:solidFill>
                <a:srgbClr val="000000"/>
              </a:solidFill>
              <a:effectLst/>
              <a:latin typeface="Arial" panose="020B0604020202020204" pitchFamily="34" charset="0"/>
              <a:ea typeface="Arial Unicode MS"/>
              <a:cs typeface="Arial" panose="020B0604020202020204" pitchFamily="34" charset="0"/>
            </a:endParaRPr>
          </a:p>
          <a:p>
            <a:pPr algn="just">
              <a:lnSpc>
                <a:spcPct val="120000"/>
              </a:lnSpc>
              <a:spcBef>
                <a:spcPts val="800"/>
              </a:spcBef>
            </a:pPr>
            <a:r>
              <a:rPr lang="fr-FR" sz="1250" dirty="0">
                <a:ln>
                  <a:noFill/>
                </a:ln>
                <a:solidFill>
                  <a:srgbClr val="002060"/>
                </a:solidFill>
                <a:effectLst/>
                <a:latin typeface="Arial" panose="020B0604020202020204" pitchFamily="34" charset="0"/>
                <a:ea typeface="Arial Unicode MS"/>
                <a:cs typeface="Arial" panose="020B0604020202020204" pitchFamily="34" charset="0"/>
              </a:rPr>
              <a:t>L’é</a:t>
            </a:r>
            <a:r>
              <a:rPr lang="it-IT" sz="1250" dirty="0">
                <a:ln>
                  <a:noFill/>
                </a:ln>
                <a:solidFill>
                  <a:srgbClr val="002060"/>
                </a:solidFill>
                <a:effectLst/>
                <a:latin typeface="Arial" panose="020B0604020202020204" pitchFamily="34" charset="0"/>
                <a:ea typeface="Arial Unicode MS"/>
                <a:cs typeface="Arial" panose="020B0604020202020204" pitchFamily="34" charset="0"/>
              </a:rPr>
              <a:t>cole de rugby</a:t>
            </a:r>
            <a:r>
              <a:rPr lang="fr-FR" sz="1250" dirty="0">
                <a:ln>
                  <a:noFill/>
                </a:ln>
                <a:solidFill>
                  <a:srgbClr val="002060"/>
                </a:solidFill>
                <a:effectLst/>
                <a:latin typeface="Arial" panose="020B0604020202020204" pitchFamily="34" charset="0"/>
                <a:ea typeface="Arial Unicode MS"/>
                <a:cs typeface="Arial" panose="020B0604020202020204" pitchFamily="34" charset="0"/>
              </a:rPr>
              <a:t>, labellisée en 2018 reçoit sa première étoile en 2022 et accueille de plus en plus d</a:t>
            </a:r>
            <a:r>
              <a:rPr lang="ar-SA" sz="1250" dirty="0">
                <a:ln>
                  <a:noFill/>
                </a:ln>
                <a:solidFill>
                  <a:srgbClr val="002060"/>
                </a:solidFill>
                <a:effectLst/>
                <a:latin typeface="Arial" panose="020B0604020202020204" pitchFamily="34" charset="0"/>
                <a:ea typeface="Arial Unicode MS"/>
                <a:cs typeface="Arial" panose="020B0604020202020204" pitchFamily="34" charset="0"/>
              </a:rPr>
              <a:t>’</a:t>
            </a:r>
            <a:r>
              <a:rPr lang="fr-FR" sz="1250" dirty="0">
                <a:ln>
                  <a:noFill/>
                </a:ln>
                <a:solidFill>
                  <a:srgbClr val="002060"/>
                </a:solidFill>
                <a:effectLst/>
                <a:latin typeface="Arial" panose="020B0604020202020204" pitchFamily="34" charset="0"/>
                <a:ea typeface="Arial Unicode MS"/>
                <a:cs typeface="Arial" panose="020B0604020202020204" pitchFamily="34" charset="0"/>
              </a:rPr>
              <a:t>enfants de 3 à 14 ans. Ils sont désormais plus de 100, répartis sur les 6 caté</a:t>
            </a:r>
            <a:r>
              <a:rPr lang="en-US" sz="1250" dirty="0" err="1">
                <a:ln>
                  <a:noFill/>
                </a:ln>
                <a:solidFill>
                  <a:srgbClr val="002060"/>
                </a:solidFill>
                <a:effectLst/>
                <a:latin typeface="Arial" panose="020B0604020202020204" pitchFamily="34" charset="0"/>
                <a:ea typeface="Arial Unicode MS"/>
                <a:cs typeface="Arial" panose="020B0604020202020204" pitchFamily="34" charset="0"/>
              </a:rPr>
              <a:t>gories</a:t>
            </a:r>
            <a:r>
              <a:rPr lang="en-US" sz="1250" dirty="0">
                <a:ln>
                  <a:noFill/>
                </a:ln>
                <a:solidFill>
                  <a:srgbClr val="002060"/>
                </a:solidFill>
                <a:effectLst/>
                <a:latin typeface="Arial" panose="020B0604020202020204" pitchFamily="34" charset="0"/>
                <a:ea typeface="Arial Unicode MS"/>
                <a:cs typeface="Arial" panose="020B0604020202020204" pitchFamily="34" charset="0"/>
              </a:rPr>
              <a:t> </a:t>
            </a:r>
            <a:r>
              <a:rPr lang="fr-FR" sz="1250" dirty="0">
                <a:ln>
                  <a:noFill/>
                </a:ln>
                <a:solidFill>
                  <a:srgbClr val="002060"/>
                </a:solidFill>
                <a:effectLst/>
                <a:latin typeface="Arial" panose="020B0604020202020204" pitchFamily="34" charset="0"/>
                <a:ea typeface="Arial Unicode MS"/>
                <a:cs typeface="Arial" panose="020B0604020202020204" pitchFamily="34" charset="0"/>
              </a:rPr>
              <a:t>: </a:t>
            </a:r>
            <a:r>
              <a:rPr lang="da-DK" sz="1250" dirty="0">
                <a:ln>
                  <a:noFill/>
                </a:ln>
                <a:solidFill>
                  <a:srgbClr val="002060"/>
                </a:solidFill>
                <a:effectLst/>
                <a:latin typeface="Arial" panose="020B0604020202020204" pitchFamily="34" charset="0"/>
                <a:ea typeface="Arial Unicode MS"/>
                <a:cs typeface="Arial" panose="020B0604020202020204" pitchFamily="34" charset="0"/>
              </a:rPr>
              <a:t>Baby, U6, U8, U10, U12 et U14</a:t>
            </a:r>
            <a:r>
              <a:rPr lang="fr-FR" sz="1250" dirty="0">
                <a:ln>
                  <a:noFill/>
                </a:ln>
                <a:solidFill>
                  <a:srgbClr val="002060"/>
                </a:solidFill>
                <a:effectLst/>
                <a:latin typeface="Arial" panose="020B0604020202020204" pitchFamily="34" charset="0"/>
                <a:ea typeface="Arial Unicode MS"/>
                <a:cs typeface="Arial" panose="020B0604020202020204" pitchFamily="34" charset="0"/>
              </a:rPr>
              <a:t>, cet effectif en fait la deuxième école de rugby du département.</a:t>
            </a:r>
            <a:endParaRPr lang="fr-FR" sz="1250" dirty="0">
              <a:ln>
                <a:noFill/>
              </a:ln>
              <a:solidFill>
                <a:srgbClr val="000000"/>
              </a:solidFill>
              <a:effectLst/>
              <a:latin typeface="Arial" panose="020B0604020202020204" pitchFamily="34" charset="0"/>
              <a:ea typeface="Arial Unicode MS"/>
              <a:cs typeface="Arial" panose="020B0604020202020204" pitchFamily="34" charset="0"/>
            </a:endParaRPr>
          </a:p>
          <a:p>
            <a:pPr algn="just">
              <a:lnSpc>
                <a:spcPct val="120000"/>
              </a:lnSpc>
              <a:spcBef>
                <a:spcPts val="800"/>
              </a:spcBef>
            </a:pPr>
            <a:r>
              <a:rPr lang="fr-FR" sz="1250" dirty="0">
                <a:ln>
                  <a:noFill/>
                </a:ln>
                <a:solidFill>
                  <a:srgbClr val="002060"/>
                </a:solidFill>
                <a:effectLst/>
                <a:latin typeface="Arial" panose="020B0604020202020204" pitchFamily="34" charset="0"/>
                <a:ea typeface="Arial Unicode MS"/>
                <a:cs typeface="Arial" panose="020B0604020202020204" pitchFamily="34" charset="0"/>
              </a:rPr>
              <a:t>Le pôle jeunes, ouvert en 2021, pour les M16 et M19 accueille également les filles F-18 depuis septembre 2022 afin d’</a:t>
            </a:r>
            <a:r>
              <a:rPr lang="it-IT" sz="1250" dirty="0">
                <a:ln>
                  <a:noFill/>
                </a:ln>
                <a:solidFill>
                  <a:srgbClr val="002060"/>
                </a:solidFill>
                <a:effectLst/>
                <a:latin typeface="Arial" panose="020B0604020202020204" pitchFamily="34" charset="0"/>
                <a:ea typeface="Arial Unicode MS"/>
                <a:cs typeface="Arial" panose="020B0604020202020204" pitchFamily="34" charset="0"/>
              </a:rPr>
              <a:t>offrir</a:t>
            </a:r>
            <a:r>
              <a:rPr lang="fr-FR" sz="1250" dirty="0">
                <a:ln>
                  <a:noFill/>
                </a:ln>
                <a:solidFill>
                  <a:srgbClr val="002060"/>
                </a:solidFill>
                <a:effectLst/>
                <a:latin typeface="Arial" panose="020B0604020202020204" pitchFamily="34" charset="0"/>
                <a:ea typeface="Arial Unicode MS"/>
                <a:cs typeface="Arial" panose="020B0604020202020204" pitchFamily="34" charset="0"/>
              </a:rPr>
              <a:t> une continuité de formation pleine et </a:t>
            </a:r>
            <a:r>
              <a:rPr lang="fr-FR" sz="1250" dirty="0" err="1">
                <a:ln>
                  <a:noFill/>
                </a:ln>
                <a:solidFill>
                  <a:srgbClr val="002060"/>
                </a:solidFill>
                <a:effectLst/>
                <a:latin typeface="Arial" panose="020B0604020202020204" pitchFamily="34" charset="0"/>
                <a:ea typeface="Arial Unicode MS"/>
                <a:cs typeface="Arial" panose="020B0604020202020204" pitchFamily="34" charset="0"/>
              </a:rPr>
              <a:t>enti</a:t>
            </a:r>
            <a:r>
              <a:rPr lang="it-IT" sz="1250" dirty="0">
                <a:ln>
                  <a:noFill/>
                </a:ln>
                <a:solidFill>
                  <a:srgbClr val="002060"/>
                </a:solidFill>
                <a:effectLst/>
                <a:latin typeface="Arial" panose="020B0604020202020204" pitchFamily="34" charset="0"/>
                <a:ea typeface="Arial Unicode MS"/>
                <a:cs typeface="Arial" panose="020B0604020202020204" pitchFamily="34" charset="0"/>
              </a:rPr>
              <a:t>è</a:t>
            </a:r>
            <a:r>
              <a:rPr lang="fr-FR" sz="1250" dirty="0">
                <a:ln>
                  <a:noFill/>
                </a:ln>
                <a:solidFill>
                  <a:srgbClr val="002060"/>
                </a:solidFill>
                <a:effectLst/>
                <a:latin typeface="Arial" panose="020B0604020202020204" pitchFamily="34" charset="0"/>
                <a:ea typeface="Arial Unicode MS"/>
                <a:cs typeface="Arial" panose="020B0604020202020204" pitchFamily="34" charset="0"/>
              </a:rPr>
              <a:t>re aux petits </a:t>
            </a:r>
            <a:r>
              <a:rPr lang="fr-FR" sz="1250" dirty="0" err="1">
                <a:ln>
                  <a:noFill/>
                </a:ln>
                <a:solidFill>
                  <a:srgbClr val="002060"/>
                </a:solidFill>
                <a:effectLst/>
                <a:latin typeface="Arial" panose="020B0604020202020204" pitchFamily="34" charset="0"/>
                <a:ea typeface="Arial Unicode MS"/>
                <a:cs typeface="Arial" panose="020B0604020202020204" pitchFamily="34" charset="0"/>
              </a:rPr>
              <a:t>Ovaliens</a:t>
            </a:r>
            <a:r>
              <a:rPr lang="fr-FR" sz="1250" dirty="0">
                <a:ln>
                  <a:noFill/>
                </a:ln>
                <a:solidFill>
                  <a:srgbClr val="002060"/>
                </a:solidFill>
                <a:effectLst/>
                <a:latin typeface="Arial" panose="020B0604020202020204" pitchFamily="34" charset="0"/>
                <a:ea typeface="Arial Unicode MS"/>
                <a:cs typeface="Arial" panose="020B0604020202020204" pitchFamily="34" charset="0"/>
              </a:rPr>
              <a:t> et </a:t>
            </a:r>
            <a:r>
              <a:rPr lang="fr-FR" sz="1250" dirty="0" err="1">
                <a:ln>
                  <a:noFill/>
                </a:ln>
                <a:solidFill>
                  <a:srgbClr val="002060"/>
                </a:solidFill>
                <a:effectLst/>
                <a:latin typeface="Arial" panose="020B0604020202020204" pitchFamily="34" charset="0"/>
                <a:ea typeface="Arial Unicode MS"/>
                <a:cs typeface="Arial" panose="020B0604020202020204" pitchFamily="34" charset="0"/>
              </a:rPr>
              <a:t>Ovaliennes</a:t>
            </a:r>
            <a:r>
              <a:rPr lang="fr-FR" sz="1250" dirty="0">
                <a:ln>
                  <a:noFill/>
                </a:ln>
                <a:solidFill>
                  <a:srgbClr val="002060"/>
                </a:solidFill>
                <a:effectLst/>
                <a:latin typeface="Arial" panose="020B0604020202020204" pitchFamily="34" charset="0"/>
                <a:ea typeface="Arial Unicode MS"/>
                <a:cs typeface="Arial" panose="020B0604020202020204" pitchFamily="34" charset="0"/>
              </a:rPr>
              <a:t>, </a:t>
            </a:r>
            <a:r>
              <a:rPr lang="fr-FR" sz="1250" dirty="0" err="1">
                <a:ln>
                  <a:noFill/>
                </a:ln>
                <a:solidFill>
                  <a:srgbClr val="002060"/>
                </a:solidFill>
                <a:effectLst/>
                <a:latin typeface="Arial" panose="020B0604020202020204" pitchFamily="34" charset="0"/>
                <a:ea typeface="Arial Unicode MS"/>
                <a:cs typeface="Arial" panose="020B0604020202020204" pitchFamily="34" charset="0"/>
              </a:rPr>
              <a:t>jusqu</a:t>
            </a:r>
            <a:r>
              <a:rPr lang="ar-SA" sz="1250" dirty="0">
                <a:ln>
                  <a:noFill/>
                </a:ln>
                <a:solidFill>
                  <a:srgbClr val="002060"/>
                </a:solidFill>
                <a:effectLst/>
                <a:latin typeface="Arial" panose="020B0604020202020204" pitchFamily="34" charset="0"/>
                <a:ea typeface="Arial Unicode MS"/>
                <a:cs typeface="Arial" panose="020B0604020202020204" pitchFamily="34" charset="0"/>
              </a:rPr>
              <a:t>’</a:t>
            </a:r>
            <a:r>
              <a:rPr lang="fr-FR" sz="1250" dirty="0">
                <a:ln>
                  <a:noFill/>
                </a:ln>
                <a:solidFill>
                  <a:srgbClr val="002060"/>
                </a:solidFill>
                <a:effectLst/>
                <a:latin typeface="Arial" panose="020B0604020202020204" pitchFamily="34" charset="0"/>
                <a:ea typeface="Arial Unicode MS"/>
                <a:cs typeface="Arial" panose="020B0604020202020204" pitchFamily="34" charset="0"/>
              </a:rPr>
              <a:t>en seniors.</a:t>
            </a:r>
            <a:endParaRPr lang="fr-FR" sz="1250" dirty="0">
              <a:ln>
                <a:noFill/>
              </a:ln>
              <a:solidFill>
                <a:srgbClr val="000000"/>
              </a:solidFill>
              <a:effectLst/>
              <a:latin typeface="Arial" panose="020B0604020202020204" pitchFamily="34" charset="0"/>
              <a:ea typeface="Arial Unicode MS"/>
              <a:cs typeface="Arial" panose="020B0604020202020204" pitchFamily="34" charset="0"/>
            </a:endParaRPr>
          </a:p>
          <a:p>
            <a:pPr algn="just">
              <a:lnSpc>
                <a:spcPct val="120000"/>
              </a:lnSpc>
              <a:spcBef>
                <a:spcPts val="800"/>
              </a:spcBef>
            </a:pPr>
            <a:r>
              <a:rPr lang="fr-FR" sz="1250" dirty="0">
                <a:ln>
                  <a:noFill/>
                </a:ln>
                <a:solidFill>
                  <a:srgbClr val="002060"/>
                </a:solidFill>
                <a:effectLst/>
                <a:latin typeface="Arial" panose="020B0604020202020204" pitchFamily="34" charset="0"/>
                <a:ea typeface="Arial Unicode MS"/>
                <a:cs typeface="Arial" panose="020B0604020202020204" pitchFamily="34" charset="0"/>
              </a:rPr>
              <a:t>L</a:t>
            </a:r>
            <a:r>
              <a:rPr lang="ar-SA" sz="1250" dirty="0">
                <a:ln>
                  <a:noFill/>
                </a:ln>
                <a:solidFill>
                  <a:srgbClr val="002060"/>
                </a:solidFill>
                <a:effectLst/>
                <a:latin typeface="Arial" panose="020B0604020202020204" pitchFamily="34" charset="0"/>
                <a:ea typeface="Arial Unicode MS"/>
                <a:cs typeface="Arial" panose="020B0604020202020204" pitchFamily="34" charset="0"/>
              </a:rPr>
              <a:t>’</a:t>
            </a:r>
            <a:r>
              <a:rPr lang="fr-FR" sz="1250" dirty="0">
                <a:solidFill>
                  <a:srgbClr val="002060"/>
                </a:solidFill>
                <a:latin typeface="Arial" panose="020B0604020202020204" pitchFamily="34" charset="0"/>
                <a:ea typeface="Arial Unicode MS"/>
                <a:cs typeface="Arial" panose="020B0604020202020204" pitchFamily="34" charset="0"/>
              </a:rPr>
              <a:t>e</a:t>
            </a:r>
            <a:r>
              <a:rPr lang="fr-FR" sz="1250" dirty="0">
                <a:ln>
                  <a:noFill/>
                </a:ln>
                <a:solidFill>
                  <a:srgbClr val="002060"/>
                </a:solidFill>
                <a:effectLst/>
                <a:latin typeface="Arial" panose="020B0604020202020204" pitchFamily="34" charset="0"/>
                <a:ea typeface="Arial Unicode MS"/>
                <a:cs typeface="Arial" panose="020B0604020202020204" pitchFamily="34" charset="0"/>
              </a:rPr>
              <a:t>ngouement est indéniable sur ces catégories, avec le retour de beaucoup de jeunes constituants des collectifs et des équipes propres à l</a:t>
            </a:r>
            <a:r>
              <a:rPr lang="ar-SA" sz="1250" dirty="0">
                <a:ln>
                  <a:noFill/>
                </a:ln>
                <a:solidFill>
                  <a:srgbClr val="002060"/>
                </a:solidFill>
                <a:effectLst/>
                <a:latin typeface="Arial" panose="020B0604020202020204" pitchFamily="34" charset="0"/>
                <a:ea typeface="Arial Unicode MS"/>
                <a:cs typeface="Arial" panose="020B0604020202020204" pitchFamily="34" charset="0"/>
              </a:rPr>
              <a:t>’</a:t>
            </a:r>
            <a:r>
              <a:rPr lang="fr-FR" sz="1250" dirty="0">
                <a:ln>
                  <a:noFill/>
                </a:ln>
                <a:solidFill>
                  <a:srgbClr val="002060"/>
                </a:solidFill>
                <a:effectLst/>
                <a:latin typeface="Arial" panose="020B0604020202020204" pitchFamily="34" charset="0"/>
                <a:ea typeface="Arial Unicode MS"/>
                <a:cs typeface="Arial" panose="020B0604020202020204" pitchFamily="34" charset="0"/>
              </a:rPr>
              <a:t>Ovale de Loire, avec ses 10 éducateurs. Force est de constater</a:t>
            </a:r>
            <a:r>
              <a:rPr lang="es-ES_tradnl" sz="1250" dirty="0">
                <a:ln>
                  <a:noFill/>
                </a:ln>
                <a:solidFill>
                  <a:srgbClr val="002060"/>
                </a:solidFill>
                <a:effectLst/>
                <a:latin typeface="Arial" panose="020B0604020202020204" pitchFamily="34" charset="0"/>
                <a:ea typeface="Arial Unicode MS"/>
                <a:cs typeface="Arial" panose="020B0604020202020204" pitchFamily="34" charset="0"/>
              </a:rPr>
              <a:t> que l</a:t>
            </a:r>
            <a:r>
              <a:rPr lang="ar-SA" sz="1250" dirty="0">
                <a:ln>
                  <a:noFill/>
                </a:ln>
                <a:solidFill>
                  <a:srgbClr val="002060"/>
                </a:solidFill>
                <a:effectLst/>
                <a:latin typeface="Arial" panose="020B0604020202020204" pitchFamily="34" charset="0"/>
                <a:ea typeface="Arial Unicode MS"/>
                <a:cs typeface="Arial" panose="020B0604020202020204" pitchFamily="34" charset="0"/>
              </a:rPr>
              <a:t>’</a:t>
            </a:r>
            <a:r>
              <a:rPr lang="fr-FR" sz="1250" dirty="0">
                <a:ln>
                  <a:noFill/>
                </a:ln>
                <a:solidFill>
                  <a:srgbClr val="002060"/>
                </a:solidFill>
                <a:effectLst/>
                <a:latin typeface="Arial" panose="020B0604020202020204" pitchFamily="34" charset="0"/>
                <a:ea typeface="Arial Unicode MS"/>
                <a:cs typeface="Arial" panose="020B0604020202020204" pitchFamily="34" charset="0"/>
              </a:rPr>
              <a:t>avenir s’écrit en ce moment pour notre équipe seniors.</a:t>
            </a:r>
            <a:endParaRPr lang="fr-FR" sz="1250" dirty="0">
              <a:ln>
                <a:noFill/>
              </a:ln>
              <a:solidFill>
                <a:srgbClr val="000000"/>
              </a:solidFill>
              <a:effectLst/>
              <a:latin typeface="Arial" panose="020B0604020202020204" pitchFamily="34" charset="0"/>
              <a:ea typeface="Arial Unicode MS"/>
              <a:cs typeface="Arial" panose="020B0604020202020204" pitchFamily="34" charset="0"/>
            </a:endParaRPr>
          </a:p>
          <a:p>
            <a:pPr algn="just">
              <a:lnSpc>
                <a:spcPct val="120000"/>
              </a:lnSpc>
              <a:spcBef>
                <a:spcPts val="800"/>
              </a:spcBef>
            </a:pPr>
            <a:r>
              <a:rPr lang="fr-FR" sz="1250" dirty="0">
                <a:ln>
                  <a:noFill/>
                </a:ln>
                <a:solidFill>
                  <a:srgbClr val="002060"/>
                </a:solidFill>
                <a:effectLst/>
                <a:latin typeface="Arial" panose="020B0604020202020204" pitchFamily="34" charset="0"/>
                <a:ea typeface="Arial Unicode MS"/>
                <a:cs typeface="Arial" panose="020B0604020202020204" pitchFamily="34" charset="0"/>
              </a:rPr>
              <a:t>L</a:t>
            </a:r>
            <a:r>
              <a:rPr lang="ar-SA" sz="1250" dirty="0">
                <a:ln>
                  <a:noFill/>
                </a:ln>
                <a:solidFill>
                  <a:srgbClr val="002060"/>
                </a:solidFill>
                <a:effectLst/>
                <a:latin typeface="Arial" panose="020B0604020202020204" pitchFamily="34" charset="0"/>
                <a:ea typeface="Arial Unicode MS"/>
                <a:cs typeface="Arial" panose="020B0604020202020204" pitchFamily="34" charset="0"/>
              </a:rPr>
              <a:t>’</a:t>
            </a:r>
            <a:r>
              <a:rPr lang="fr-FR" sz="1250" dirty="0">
                <a:ln>
                  <a:noFill/>
                </a:ln>
                <a:solidFill>
                  <a:srgbClr val="002060"/>
                </a:solidFill>
                <a:effectLst/>
                <a:latin typeface="Arial" panose="020B0604020202020204" pitchFamily="34" charset="0"/>
                <a:ea typeface="Arial Unicode MS"/>
                <a:cs typeface="Arial" panose="020B0604020202020204" pitchFamily="34" charset="0"/>
              </a:rPr>
              <a:t>engagement des bénévoles, la formation et le sérieux des éducateurs, font</a:t>
            </a:r>
            <a:r>
              <a:rPr lang="es-ES_tradnl" sz="1250" dirty="0">
                <a:ln>
                  <a:noFill/>
                </a:ln>
                <a:solidFill>
                  <a:srgbClr val="002060"/>
                </a:solidFill>
                <a:effectLst/>
                <a:latin typeface="Arial" panose="020B0604020202020204" pitchFamily="34" charset="0"/>
                <a:ea typeface="Arial Unicode MS"/>
                <a:cs typeface="Arial" panose="020B0604020202020204" pitchFamily="34" charset="0"/>
              </a:rPr>
              <a:t> que </a:t>
            </a:r>
            <a:r>
              <a:rPr lang="fr-FR" sz="1250" dirty="0">
                <a:ln>
                  <a:noFill/>
                </a:ln>
                <a:solidFill>
                  <a:srgbClr val="002060"/>
                </a:solidFill>
                <a:effectLst/>
                <a:latin typeface="Arial" panose="020B0604020202020204" pitchFamily="34" charset="0"/>
                <a:ea typeface="Arial Unicode MS"/>
                <a:cs typeface="Arial" panose="020B0604020202020204" pitchFamily="34" charset="0"/>
              </a:rPr>
              <a:t>« l</a:t>
            </a:r>
            <a:r>
              <a:rPr lang="ar-SA" sz="1250" dirty="0">
                <a:ln>
                  <a:noFill/>
                </a:ln>
                <a:solidFill>
                  <a:srgbClr val="002060"/>
                </a:solidFill>
                <a:effectLst/>
                <a:latin typeface="Arial" panose="020B0604020202020204" pitchFamily="34" charset="0"/>
                <a:ea typeface="Arial Unicode MS"/>
                <a:cs typeface="Arial" panose="020B0604020202020204" pitchFamily="34" charset="0"/>
              </a:rPr>
              <a:t>’</a:t>
            </a:r>
            <a:r>
              <a:rPr lang="it-IT" sz="1250" dirty="0">
                <a:ln>
                  <a:noFill/>
                </a:ln>
                <a:solidFill>
                  <a:srgbClr val="002060"/>
                </a:solidFill>
                <a:effectLst/>
                <a:latin typeface="Arial" panose="020B0604020202020204" pitchFamily="34" charset="0"/>
                <a:ea typeface="Arial Unicode MS"/>
                <a:cs typeface="Arial" panose="020B0604020202020204" pitchFamily="34" charset="0"/>
              </a:rPr>
              <a:t>Ovale de Loire Amboise Rugby » </a:t>
            </a:r>
            <a:r>
              <a:rPr lang="fr-FR" sz="1250" dirty="0">
                <a:ln>
                  <a:noFill/>
                </a:ln>
                <a:solidFill>
                  <a:srgbClr val="002060"/>
                </a:solidFill>
                <a:effectLst/>
                <a:latin typeface="Arial" panose="020B0604020202020204" pitchFamily="34" charset="0"/>
                <a:ea typeface="Arial Unicode MS"/>
                <a:cs typeface="Arial" panose="020B0604020202020204" pitchFamily="34" charset="0"/>
              </a:rPr>
              <a:t>n</a:t>
            </a:r>
            <a:r>
              <a:rPr lang="ar-SA" sz="1250" dirty="0">
                <a:ln>
                  <a:noFill/>
                </a:ln>
                <a:solidFill>
                  <a:srgbClr val="002060"/>
                </a:solidFill>
                <a:effectLst/>
                <a:latin typeface="Arial" panose="020B0604020202020204" pitchFamily="34" charset="0"/>
                <a:ea typeface="Arial Unicode MS"/>
                <a:cs typeface="Arial" panose="020B0604020202020204" pitchFamily="34" charset="0"/>
              </a:rPr>
              <a:t>’</a:t>
            </a:r>
            <a:r>
              <a:rPr lang="fr-FR" sz="1250" dirty="0">
                <a:ln>
                  <a:noFill/>
                </a:ln>
                <a:solidFill>
                  <a:srgbClr val="002060"/>
                </a:solidFill>
                <a:effectLst/>
                <a:latin typeface="Arial" panose="020B0604020202020204" pitchFamily="34" charset="0"/>
                <a:ea typeface="Arial Unicode MS"/>
                <a:cs typeface="Arial" panose="020B0604020202020204" pitchFamily="34" charset="0"/>
              </a:rPr>
              <a:t>a pas suivi la tendance nationale sur la diminution des licences depuis 7 ans, au contraire, le dynamisme de notre club attire chaque année de nouveaux licenciés (+26% à l</a:t>
            </a:r>
            <a:r>
              <a:rPr lang="ar-SA" sz="1250" dirty="0">
                <a:ln>
                  <a:noFill/>
                </a:ln>
                <a:solidFill>
                  <a:srgbClr val="002060"/>
                </a:solidFill>
                <a:effectLst/>
                <a:latin typeface="Arial" panose="020B0604020202020204" pitchFamily="34" charset="0"/>
                <a:ea typeface="Arial Unicode MS"/>
                <a:cs typeface="Arial" panose="020B0604020202020204" pitchFamily="34" charset="0"/>
              </a:rPr>
              <a:t>’</a:t>
            </a:r>
            <a:r>
              <a:rPr lang="en-US" sz="1250" dirty="0">
                <a:ln>
                  <a:noFill/>
                </a:ln>
                <a:solidFill>
                  <a:srgbClr val="002060"/>
                </a:solidFill>
                <a:effectLst/>
                <a:latin typeface="Arial" panose="020B0604020202020204" pitchFamily="34" charset="0"/>
                <a:ea typeface="Arial Unicode MS"/>
                <a:cs typeface="Arial" panose="020B0604020202020204" pitchFamily="34" charset="0"/>
              </a:rPr>
              <a:t>EDR </a:t>
            </a:r>
            <a:r>
              <a:rPr lang="en-US" sz="1250" dirty="0" err="1">
                <a:ln>
                  <a:noFill/>
                </a:ln>
                <a:solidFill>
                  <a:srgbClr val="002060"/>
                </a:solidFill>
                <a:effectLst/>
                <a:latin typeface="Arial" panose="020B0604020202020204" pitchFamily="34" charset="0"/>
                <a:ea typeface="Arial Unicode MS"/>
                <a:cs typeface="Arial" panose="020B0604020202020204" pitchFamily="34" charset="0"/>
              </a:rPr>
              <a:t>en</a:t>
            </a:r>
            <a:r>
              <a:rPr lang="en-US" sz="1250" dirty="0">
                <a:ln>
                  <a:noFill/>
                </a:ln>
                <a:solidFill>
                  <a:srgbClr val="002060"/>
                </a:solidFill>
                <a:effectLst/>
                <a:latin typeface="Arial" panose="020B0604020202020204" pitchFamily="34" charset="0"/>
                <a:ea typeface="Arial Unicode MS"/>
                <a:cs typeface="Arial" panose="020B0604020202020204" pitchFamily="34" charset="0"/>
              </a:rPr>
              <a:t> 2020/2021). </a:t>
            </a:r>
            <a:endParaRPr lang="fr-FR" sz="1250" dirty="0">
              <a:ln>
                <a:noFill/>
              </a:ln>
              <a:solidFill>
                <a:srgbClr val="000000"/>
              </a:solidFill>
              <a:effectLst/>
              <a:latin typeface="Arial" panose="020B0604020202020204" pitchFamily="34" charset="0"/>
              <a:ea typeface="Arial Unicode MS"/>
              <a:cs typeface="Arial" panose="020B0604020202020204" pitchFamily="34" charset="0"/>
            </a:endParaRPr>
          </a:p>
          <a:p>
            <a:pPr algn="just">
              <a:lnSpc>
                <a:spcPct val="120000"/>
              </a:lnSpc>
              <a:spcBef>
                <a:spcPts val="800"/>
              </a:spcBef>
            </a:pPr>
            <a:r>
              <a:rPr lang="fr-FR" sz="1250" dirty="0">
                <a:ln>
                  <a:noFill/>
                </a:ln>
                <a:solidFill>
                  <a:srgbClr val="002060"/>
                </a:solidFill>
                <a:effectLst/>
                <a:latin typeface="Arial" panose="020B0604020202020204" pitchFamily="34" charset="0"/>
                <a:ea typeface="Arial Unicode MS"/>
                <a:cs typeface="Arial" panose="020B0604020202020204" pitchFamily="34" charset="0"/>
              </a:rPr>
              <a:t>L’Ovale de Loire est désormais solidement enraciné dans notre territoire et toute la ré</a:t>
            </a:r>
            <a:r>
              <a:rPr lang="it-IT" sz="1250" dirty="0">
                <a:ln>
                  <a:noFill/>
                </a:ln>
                <a:solidFill>
                  <a:srgbClr val="002060"/>
                </a:solidFill>
                <a:effectLst/>
                <a:latin typeface="Arial" panose="020B0604020202020204" pitchFamily="34" charset="0"/>
                <a:ea typeface="Arial Unicode MS"/>
                <a:cs typeface="Arial" panose="020B0604020202020204" pitchFamily="34" charset="0"/>
              </a:rPr>
              <a:t>gion.</a:t>
            </a:r>
            <a:endParaRPr lang="fr-FR" sz="1250" dirty="0">
              <a:ln>
                <a:noFill/>
              </a:ln>
              <a:solidFill>
                <a:srgbClr val="000000"/>
              </a:solidFill>
              <a:effectLst/>
              <a:latin typeface="Arial" panose="020B0604020202020204" pitchFamily="34" charset="0"/>
              <a:ea typeface="Arial Unicode MS"/>
              <a:cs typeface="Arial" panose="020B0604020202020204" pitchFamily="34" charset="0"/>
            </a:endParaRPr>
          </a:p>
          <a:p>
            <a:pPr algn="just">
              <a:lnSpc>
                <a:spcPct val="120000"/>
              </a:lnSpc>
              <a:spcBef>
                <a:spcPts val="800"/>
              </a:spcBef>
            </a:pPr>
            <a:r>
              <a:rPr lang="fr-FR" sz="1250" dirty="0">
                <a:ln>
                  <a:noFill/>
                </a:ln>
                <a:solidFill>
                  <a:srgbClr val="002060"/>
                </a:solidFill>
                <a:effectLst/>
                <a:latin typeface="Arial" panose="020B0604020202020204" pitchFamily="34" charset="0"/>
                <a:ea typeface="Arial Unicode MS"/>
                <a:cs typeface="Arial" panose="020B0604020202020204" pitchFamily="34" charset="0"/>
              </a:rPr>
              <a:t>Rejoignez notre belle famille </a:t>
            </a:r>
            <a:r>
              <a:rPr lang="fr-FR" sz="1250" dirty="0" err="1">
                <a:ln>
                  <a:noFill/>
                </a:ln>
                <a:solidFill>
                  <a:srgbClr val="002060"/>
                </a:solidFill>
                <a:effectLst/>
                <a:latin typeface="Arial" panose="020B0604020202020204" pitchFamily="34" charset="0"/>
                <a:ea typeface="Arial Unicode MS"/>
                <a:cs typeface="Arial" panose="020B0604020202020204" pitchFamily="34" charset="0"/>
              </a:rPr>
              <a:t>Ovalienne</a:t>
            </a:r>
            <a:r>
              <a:rPr lang="fr-FR" sz="1250" dirty="0">
                <a:ln>
                  <a:noFill/>
                </a:ln>
                <a:solidFill>
                  <a:srgbClr val="002060"/>
                </a:solidFill>
                <a:effectLst/>
                <a:latin typeface="Arial" panose="020B0604020202020204" pitchFamily="34" charset="0"/>
                <a:ea typeface="Arial Unicode MS"/>
                <a:cs typeface="Arial" panose="020B0604020202020204" pitchFamily="34" charset="0"/>
              </a:rPr>
              <a:t>, vous ne le regretterez pas !</a:t>
            </a:r>
            <a:endParaRPr lang="fr-FR" sz="1250" dirty="0">
              <a:ln>
                <a:noFill/>
              </a:ln>
              <a:solidFill>
                <a:srgbClr val="000000"/>
              </a:solidFill>
              <a:effectLst/>
              <a:latin typeface="Arial" panose="020B0604020202020204" pitchFamily="34" charset="0"/>
              <a:ea typeface="Arial Unicode MS"/>
              <a:cs typeface="Arial" panose="020B0604020202020204" pitchFamily="34" charset="0"/>
            </a:endParaRPr>
          </a:p>
          <a:p>
            <a:pPr algn="just">
              <a:lnSpc>
                <a:spcPct val="120000"/>
              </a:lnSpc>
              <a:spcBef>
                <a:spcPts val="800"/>
              </a:spcBef>
            </a:pPr>
            <a:r>
              <a:rPr lang="fr-FR" sz="1250" dirty="0">
                <a:ln>
                  <a:noFill/>
                </a:ln>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it-IT" sz="1250" dirty="0">
                <a:solidFill>
                  <a:srgbClr val="002060"/>
                </a:solidFill>
                <a:effectLst/>
                <a:latin typeface="Arial" panose="020B0604020202020204" pitchFamily="34" charset="0"/>
                <a:ea typeface="Arial Unicode MS"/>
                <a:cs typeface="Arial" panose="020B0604020202020204" pitchFamily="34" charset="0"/>
              </a:rPr>
              <a:t>Fier d</a:t>
            </a:r>
            <a:r>
              <a:rPr lang="fr-FR" sz="1250" dirty="0">
                <a:solidFill>
                  <a:srgbClr val="002060"/>
                </a:solidFill>
                <a:effectLst/>
                <a:latin typeface="Arial" panose="020B0604020202020204" pitchFamily="34" charset="0"/>
                <a:ea typeface="Arial Unicode MS"/>
                <a:cs typeface="Arial" panose="020B0604020202020204" pitchFamily="34" charset="0"/>
              </a:rPr>
              <a:t>’ê</a:t>
            </a:r>
            <a:r>
              <a:rPr lang="en-US" sz="1250" dirty="0" err="1">
                <a:solidFill>
                  <a:srgbClr val="002060"/>
                </a:solidFill>
                <a:effectLst/>
                <a:latin typeface="Arial" panose="020B0604020202020204" pitchFamily="34" charset="0"/>
                <a:ea typeface="Arial Unicode MS"/>
                <a:cs typeface="Arial" panose="020B0604020202020204" pitchFamily="34" charset="0"/>
              </a:rPr>
              <a:t>tre</a:t>
            </a:r>
            <a:r>
              <a:rPr lang="en-US" sz="1250" dirty="0">
                <a:solidFill>
                  <a:srgbClr val="002060"/>
                </a:solidFill>
                <a:effectLst/>
                <a:latin typeface="Arial" panose="020B0604020202020204" pitchFamily="34" charset="0"/>
                <a:ea typeface="Arial Unicode MS"/>
                <a:cs typeface="Arial" panose="020B0604020202020204" pitchFamily="34" charset="0"/>
              </a:rPr>
              <a:t> </a:t>
            </a:r>
            <a:r>
              <a:rPr lang="en-US" sz="1250" dirty="0" err="1">
                <a:solidFill>
                  <a:srgbClr val="002060"/>
                </a:solidFill>
                <a:effectLst/>
                <a:latin typeface="Arial" panose="020B0604020202020204" pitchFamily="34" charset="0"/>
                <a:ea typeface="Arial Unicode MS"/>
                <a:cs typeface="Arial" panose="020B0604020202020204" pitchFamily="34" charset="0"/>
              </a:rPr>
              <a:t>Ovalien</a:t>
            </a:r>
            <a:r>
              <a:rPr lang="fr-FR" sz="1250" dirty="0">
                <a:solidFill>
                  <a:srgbClr val="002060"/>
                </a:solidFill>
                <a:latin typeface="Arial" panose="020B0604020202020204" pitchFamily="34" charset="0"/>
                <a:cs typeface="Arial" panose="020B0604020202020204" pitchFamily="34" charset="0"/>
              </a:rPr>
              <a:t>							</a:t>
            </a:r>
            <a:r>
              <a:rPr lang="fr-FR" sz="1250" dirty="0">
                <a:solidFill>
                  <a:srgbClr val="002060"/>
                </a:solidFill>
                <a:latin typeface="Lucida Handwriting" panose="03010101010101010101" pitchFamily="66" charset="0"/>
                <a:cs typeface="Arial" panose="020B0604020202020204" pitchFamily="34" charset="0"/>
              </a:rPr>
              <a:t>		     		      Cyril LEBOURLÈS</a:t>
            </a:r>
            <a:r>
              <a:rPr lang="fr-FR" sz="1250" dirty="0">
                <a:solidFill>
                  <a:srgbClr val="002060"/>
                </a:solidFill>
                <a:latin typeface="Arial" panose="020B0604020202020204" pitchFamily="34" charset="0"/>
                <a:cs typeface="Arial" panose="020B0604020202020204" pitchFamily="34" charset="0"/>
              </a:rPr>
              <a:t>,</a:t>
            </a:r>
          </a:p>
        </p:txBody>
      </p:sp>
      <p:cxnSp>
        <p:nvCxnSpPr>
          <p:cNvPr id="4" name="Connecteur droit 3">
            <a:extLst>
              <a:ext uri="{FF2B5EF4-FFF2-40B4-BE49-F238E27FC236}">
                <a16:creationId xmlns:a16="http://schemas.microsoft.com/office/drawing/2014/main" id="{CE5888C4-E42E-2A5B-3CDE-57539FE54034}"/>
              </a:ext>
            </a:extLst>
          </p:cNvPr>
          <p:cNvCxnSpPr>
            <a:cxnSpLocks/>
          </p:cNvCxnSpPr>
          <p:nvPr/>
        </p:nvCxnSpPr>
        <p:spPr>
          <a:xfrm flipV="1">
            <a:off x="112932" y="184154"/>
            <a:ext cx="7368605" cy="2053599"/>
          </a:xfrm>
          <a:prstGeom prst="line">
            <a:avLst/>
          </a:prstGeom>
          <a:ln w="1079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78139F3C-36AC-57A1-F7C9-941DB8FA24FD}"/>
              </a:ext>
            </a:extLst>
          </p:cNvPr>
          <p:cNvCxnSpPr>
            <a:cxnSpLocks/>
          </p:cNvCxnSpPr>
          <p:nvPr/>
        </p:nvCxnSpPr>
        <p:spPr>
          <a:xfrm flipV="1">
            <a:off x="35073" y="324041"/>
            <a:ext cx="7559675" cy="2097866"/>
          </a:xfrm>
          <a:prstGeom prst="line">
            <a:avLst/>
          </a:prstGeom>
          <a:ln w="50800">
            <a:solidFill>
              <a:srgbClr val="F3E116"/>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0D82F5C-D5C3-E97D-7980-6DC6A1252C7D}"/>
              </a:ext>
            </a:extLst>
          </p:cNvPr>
          <p:cNvSpPr/>
          <p:nvPr/>
        </p:nvSpPr>
        <p:spPr>
          <a:xfrm>
            <a:off x="0" y="0"/>
            <a:ext cx="7559675" cy="10691813"/>
          </a:xfrm>
          <a:prstGeom prst="rect">
            <a:avLst/>
          </a:prstGeom>
          <a:noFill/>
          <a:ln w="2794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9588F434-9295-1934-0831-9459FEA90EFB}"/>
              </a:ext>
            </a:extLst>
          </p:cNvPr>
          <p:cNvSpPr txBox="1"/>
          <p:nvPr/>
        </p:nvSpPr>
        <p:spPr>
          <a:xfrm rot="20662643">
            <a:off x="1797223" y="662623"/>
            <a:ext cx="4839797" cy="338554"/>
          </a:xfrm>
          <a:prstGeom prst="rect">
            <a:avLst/>
          </a:prstGeom>
          <a:noFill/>
          <a:ln>
            <a:noFill/>
          </a:ln>
        </p:spPr>
        <p:txBody>
          <a:bodyPr wrap="square" rtlCol="0">
            <a:spAutoFit/>
          </a:bodyPr>
          <a:lstStyle/>
          <a:p>
            <a:pPr algn="ctr"/>
            <a:r>
              <a:rPr lang="fr-FR" sz="1600" b="1" dirty="0">
                <a:solidFill>
                  <a:schemeClr val="bg1"/>
                </a:solidFill>
                <a:latin typeface="Arial" panose="020B0604020202020204" pitchFamily="34" charset="0"/>
                <a:cs typeface="Arial" panose="020B0604020202020204" pitchFamily="34" charset="0"/>
              </a:rPr>
              <a:t>PLAQUETTE PARTENAIRES 2023/2024</a:t>
            </a:r>
          </a:p>
        </p:txBody>
      </p:sp>
      <p:pic>
        <p:nvPicPr>
          <p:cNvPr id="13" name="Image 12">
            <a:extLst>
              <a:ext uri="{FF2B5EF4-FFF2-40B4-BE49-F238E27FC236}">
                <a16:creationId xmlns:a16="http://schemas.microsoft.com/office/drawing/2014/main" id="{2A8D992D-D948-63D8-AAEE-B1CAF367E160}"/>
              </a:ext>
            </a:extLst>
          </p:cNvPr>
          <p:cNvPicPr>
            <a:picLocks noChangeAspect="1"/>
          </p:cNvPicPr>
          <p:nvPr/>
        </p:nvPicPr>
        <p:blipFill>
          <a:blip r:embed="rId4"/>
          <a:stretch>
            <a:fillRect/>
          </a:stretch>
        </p:blipFill>
        <p:spPr>
          <a:xfrm>
            <a:off x="333038" y="289754"/>
            <a:ext cx="1490603" cy="1947999"/>
          </a:xfrm>
          <a:prstGeom prst="rect">
            <a:avLst/>
          </a:prstGeom>
        </p:spPr>
      </p:pic>
      <p:sp>
        <p:nvSpPr>
          <p:cNvPr id="16" name="ZoneTexte 15">
            <a:extLst>
              <a:ext uri="{FF2B5EF4-FFF2-40B4-BE49-F238E27FC236}">
                <a16:creationId xmlns:a16="http://schemas.microsoft.com/office/drawing/2014/main" id="{729EA1E8-8671-D6C3-F11D-0C857B13B0AF}"/>
              </a:ext>
            </a:extLst>
          </p:cNvPr>
          <p:cNvSpPr txBox="1"/>
          <p:nvPr/>
        </p:nvSpPr>
        <p:spPr>
          <a:xfrm rot="20665525">
            <a:off x="1721846" y="1187226"/>
            <a:ext cx="5666031" cy="584775"/>
          </a:xfrm>
          <a:prstGeom prst="rect">
            <a:avLst/>
          </a:prstGeom>
          <a:noFill/>
          <a:ln>
            <a:noFill/>
          </a:ln>
        </p:spPr>
        <p:txBody>
          <a:bodyPr wrap="square" rtlCol="0">
            <a:spAutoFit/>
          </a:bodyPr>
          <a:lstStyle/>
          <a:p>
            <a:pPr algn="ctr"/>
            <a:r>
              <a:rPr lang="fr-FR" sz="3200" b="1" dirty="0">
                <a:solidFill>
                  <a:srgbClr val="002060"/>
                </a:solidFill>
                <a:latin typeface="Arial" panose="020B0604020202020204" pitchFamily="34" charset="0"/>
                <a:cs typeface="Arial" panose="020B0604020202020204" pitchFamily="34" charset="0"/>
              </a:rPr>
              <a:t>EDITO DU PRESIDENT</a:t>
            </a:r>
          </a:p>
        </p:txBody>
      </p:sp>
      <p:pic>
        <p:nvPicPr>
          <p:cNvPr id="17" name="Image 16">
            <a:extLst>
              <a:ext uri="{FF2B5EF4-FFF2-40B4-BE49-F238E27FC236}">
                <a16:creationId xmlns:a16="http://schemas.microsoft.com/office/drawing/2014/main" id="{14AE4E9E-0E32-C311-D532-00BCBF87568D}"/>
              </a:ext>
            </a:extLst>
          </p:cNvPr>
          <p:cNvPicPr>
            <a:picLocks noChangeAspect="1"/>
          </p:cNvPicPr>
          <p:nvPr/>
        </p:nvPicPr>
        <p:blipFill>
          <a:blip r:embed="rId5"/>
          <a:stretch>
            <a:fillRect/>
          </a:stretch>
        </p:blipFill>
        <p:spPr>
          <a:xfrm>
            <a:off x="6782849" y="1716264"/>
            <a:ext cx="443788" cy="515997"/>
          </a:xfrm>
          <a:prstGeom prst="rect">
            <a:avLst/>
          </a:prstGeom>
        </p:spPr>
      </p:pic>
    </p:spTree>
    <p:extLst>
      <p:ext uri="{BB962C8B-B14F-4D97-AF65-F5344CB8AC3E}">
        <p14:creationId xmlns:p14="http://schemas.microsoft.com/office/powerpoint/2010/main" val="1544965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Image 107">
            <a:extLst>
              <a:ext uri="{FF2B5EF4-FFF2-40B4-BE49-F238E27FC236}">
                <a16:creationId xmlns:a16="http://schemas.microsoft.com/office/drawing/2014/main" id="{632EDE45-4CD3-79D3-CB14-520C8E885132}"/>
              </a:ext>
            </a:extLst>
          </p:cNvPr>
          <p:cNvPicPr>
            <a:picLocks noChangeAspect="1"/>
          </p:cNvPicPr>
          <p:nvPr/>
        </p:nvPicPr>
        <p:blipFill rotWithShape="1">
          <a:blip r:embed="rId2">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Lst>
          </a:blip>
          <a:srcRect b="17132"/>
          <a:stretch/>
        </p:blipFill>
        <p:spPr>
          <a:xfrm>
            <a:off x="1367789" y="138863"/>
            <a:ext cx="6078954" cy="2328751"/>
          </a:xfrm>
          <a:prstGeom prst="rect">
            <a:avLst/>
          </a:prstGeom>
          <a:effectLst>
            <a:softEdge rad="0"/>
          </a:effectLst>
        </p:spPr>
      </p:pic>
      <p:sp>
        <p:nvSpPr>
          <p:cNvPr id="15" name="Rectangle 14">
            <a:extLst>
              <a:ext uri="{FF2B5EF4-FFF2-40B4-BE49-F238E27FC236}">
                <a16:creationId xmlns:a16="http://schemas.microsoft.com/office/drawing/2014/main" id="{4B59AD9F-8DD3-6724-2A58-6BCF8AB780E1}"/>
              </a:ext>
            </a:extLst>
          </p:cNvPr>
          <p:cNvSpPr/>
          <p:nvPr/>
        </p:nvSpPr>
        <p:spPr>
          <a:xfrm>
            <a:off x="17396" y="4801"/>
            <a:ext cx="7559675" cy="2467614"/>
          </a:xfrm>
          <a:prstGeom prst="rect">
            <a:avLst/>
          </a:prstGeom>
          <a:solidFill>
            <a:srgbClr val="9DC3E6">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3" b="1">
              <a:ln w="12700">
                <a:solidFill>
                  <a:schemeClr val="accent5"/>
                </a:solidFill>
                <a:prstDash val="solid"/>
              </a:ln>
              <a:pattFill prst="wdUpDiag">
                <a:fgClr>
                  <a:schemeClr val="accent5">
                    <a:lumMod val="60000"/>
                    <a:lumOff val="40000"/>
                  </a:schemeClr>
                </a:fgClr>
                <a:bgClr>
                  <a:schemeClr val="bg1"/>
                </a:bgClr>
              </a:pattFill>
            </a:endParaRPr>
          </a:p>
        </p:txBody>
      </p:sp>
      <p:cxnSp>
        <p:nvCxnSpPr>
          <p:cNvPr id="4" name="Connecteur droit 3">
            <a:extLst>
              <a:ext uri="{FF2B5EF4-FFF2-40B4-BE49-F238E27FC236}">
                <a16:creationId xmlns:a16="http://schemas.microsoft.com/office/drawing/2014/main" id="{CE5888C4-E42E-2A5B-3CDE-57539FE54034}"/>
              </a:ext>
            </a:extLst>
          </p:cNvPr>
          <p:cNvCxnSpPr>
            <a:cxnSpLocks/>
          </p:cNvCxnSpPr>
          <p:nvPr/>
        </p:nvCxnSpPr>
        <p:spPr>
          <a:xfrm flipV="1">
            <a:off x="112932" y="184154"/>
            <a:ext cx="7368605" cy="2053599"/>
          </a:xfrm>
          <a:prstGeom prst="line">
            <a:avLst/>
          </a:prstGeom>
          <a:ln w="1079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78139F3C-36AC-57A1-F7C9-941DB8FA24FD}"/>
              </a:ext>
            </a:extLst>
          </p:cNvPr>
          <p:cNvCxnSpPr>
            <a:cxnSpLocks/>
          </p:cNvCxnSpPr>
          <p:nvPr/>
        </p:nvCxnSpPr>
        <p:spPr>
          <a:xfrm flipV="1">
            <a:off x="35073" y="324041"/>
            <a:ext cx="7559675" cy="2097866"/>
          </a:xfrm>
          <a:prstGeom prst="line">
            <a:avLst/>
          </a:prstGeom>
          <a:ln w="50800">
            <a:solidFill>
              <a:srgbClr val="F3E116"/>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0D82F5C-D5C3-E97D-7980-6DC6A1252C7D}"/>
              </a:ext>
            </a:extLst>
          </p:cNvPr>
          <p:cNvSpPr/>
          <p:nvPr/>
        </p:nvSpPr>
        <p:spPr>
          <a:xfrm>
            <a:off x="0" y="0"/>
            <a:ext cx="7559675" cy="10691813"/>
          </a:xfrm>
          <a:prstGeom prst="rect">
            <a:avLst/>
          </a:prstGeom>
          <a:noFill/>
          <a:ln w="2794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9588F434-9295-1934-0831-9459FEA90EFB}"/>
              </a:ext>
            </a:extLst>
          </p:cNvPr>
          <p:cNvSpPr txBox="1"/>
          <p:nvPr/>
        </p:nvSpPr>
        <p:spPr>
          <a:xfrm rot="20662643">
            <a:off x="1797223" y="662623"/>
            <a:ext cx="4839797" cy="338554"/>
          </a:xfrm>
          <a:prstGeom prst="rect">
            <a:avLst/>
          </a:prstGeom>
          <a:noFill/>
          <a:ln>
            <a:noFill/>
          </a:ln>
        </p:spPr>
        <p:txBody>
          <a:bodyPr wrap="square" rtlCol="0">
            <a:spAutoFit/>
          </a:bodyPr>
          <a:lstStyle/>
          <a:p>
            <a:pPr algn="ctr"/>
            <a:r>
              <a:rPr lang="fr-FR" sz="1600" b="1" dirty="0">
                <a:solidFill>
                  <a:schemeClr val="bg1"/>
                </a:solidFill>
                <a:latin typeface="Arial" panose="020B0604020202020204" pitchFamily="34" charset="0"/>
                <a:cs typeface="Arial" panose="020B0604020202020204" pitchFamily="34" charset="0"/>
              </a:rPr>
              <a:t>PLAQUETTE PARTENAIRES 2023/2024</a:t>
            </a:r>
          </a:p>
        </p:txBody>
      </p:sp>
      <p:pic>
        <p:nvPicPr>
          <p:cNvPr id="13" name="Image 12">
            <a:extLst>
              <a:ext uri="{FF2B5EF4-FFF2-40B4-BE49-F238E27FC236}">
                <a16:creationId xmlns:a16="http://schemas.microsoft.com/office/drawing/2014/main" id="{2A8D992D-D948-63D8-AAEE-B1CAF367E160}"/>
              </a:ext>
            </a:extLst>
          </p:cNvPr>
          <p:cNvPicPr>
            <a:picLocks noChangeAspect="1"/>
          </p:cNvPicPr>
          <p:nvPr/>
        </p:nvPicPr>
        <p:blipFill>
          <a:blip r:embed="rId4"/>
          <a:stretch>
            <a:fillRect/>
          </a:stretch>
        </p:blipFill>
        <p:spPr>
          <a:xfrm>
            <a:off x="333038" y="289754"/>
            <a:ext cx="1490603" cy="1947999"/>
          </a:xfrm>
          <a:prstGeom prst="rect">
            <a:avLst/>
          </a:prstGeom>
        </p:spPr>
      </p:pic>
      <p:sp>
        <p:nvSpPr>
          <p:cNvPr id="16" name="ZoneTexte 15">
            <a:extLst>
              <a:ext uri="{FF2B5EF4-FFF2-40B4-BE49-F238E27FC236}">
                <a16:creationId xmlns:a16="http://schemas.microsoft.com/office/drawing/2014/main" id="{729EA1E8-8671-D6C3-F11D-0C857B13B0AF}"/>
              </a:ext>
            </a:extLst>
          </p:cNvPr>
          <p:cNvSpPr txBox="1"/>
          <p:nvPr/>
        </p:nvSpPr>
        <p:spPr>
          <a:xfrm rot="20665525">
            <a:off x="1721846" y="1187226"/>
            <a:ext cx="5666031" cy="584775"/>
          </a:xfrm>
          <a:prstGeom prst="rect">
            <a:avLst/>
          </a:prstGeom>
          <a:noFill/>
          <a:ln>
            <a:noFill/>
          </a:ln>
        </p:spPr>
        <p:txBody>
          <a:bodyPr wrap="square" rtlCol="0">
            <a:spAutoFit/>
          </a:bodyPr>
          <a:lstStyle/>
          <a:p>
            <a:pPr algn="ctr"/>
            <a:r>
              <a:rPr lang="fr-FR" sz="3200" b="1" dirty="0">
                <a:solidFill>
                  <a:srgbClr val="002060"/>
                </a:solidFill>
                <a:latin typeface="Arial" panose="020B0604020202020204" pitchFamily="34" charset="0"/>
                <a:cs typeface="Arial" panose="020B0604020202020204" pitchFamily="34" charset="0"/>
              </a:rPr>
              <a:t>LE PROJET</a:t>
            </a:r>
          </a:p>
        </p:txBody>
      </p:sp>
      <p:pic>
        <p:nvPicPr>
          <p:cNvPr id="17" name="Image 16">
            <a:extLst>
              <a:ext uri="{FF2B5EF4-FFF2-40B4-BE49-F238E27FC236}">
                <a16:creationId xmlns:a16="http://schemas.microsoft.com/office/drawing/2014/main" id="{14AE4E9E-0E32-C311-D532-00BCBF87568D}"/>
              </a:ext>
            </a:extLst>
          </p:cNvPr>
          <p:cNvPicPr>
            <a:picLocks noChangeAspect="1"/>
          </p:cNvPicPr>
          <p:nvPr/>
        </p:nvPicPr>
        <p:blipFill>
          <a:blip r:embed="rId5"/>
          <a:stretch>
            <a:fillRect/>
          </a:stretch>
        </p:blipFill>
        <p:spPr>
          <a:xfrm>
            <a:off x="6782849" y="1716264"/>
            <a:ext cx="443788" cy="515997"/>
          </a:xfrm>
          <a:prstGeom prst="rect">
            <a:avLst/>
          </a:prstGeom>
        </p:spPr>
      </p:pic>
      <p:sp>
        <p:nvSpPr>
          <p:cNvPr id="12" name="ZoneTexte 11">
            <a:extLst>
              <a:ext uri="{FF2B5EF4-FFF2-40B4-BE49-F238E27FC236}">
                <a16:creationId xmlns:a16="http://schemas.microsoft.com/office/drawing/2014/main" id="{A46F5760-CCEA-01FB-C43A-FFE0C3ED6BC6}"/>
              </a:ext>
            </a:extLst>
          </p:cNvPr>
          <p:cNvSpPr txBox="1"/>
          <p:nvPr/>
        </p:nvSpPr>
        <p:spPr>
          <a:xfrm>
            <a:off x="191829" y="2656038"/>
            <a:ext cx="7170529" cy="1536486"/>
          </a:xfrm>
          <a:prstGeom prst="rect">
            <a:avLst/>
          </a:prstGeom>
          <a:noFill/>
          <a:ln w="76200">
            <a:noFill/>
          </a:ln>
        </p:spPr>
        <p:txBody>
          <a:bodyPr wrap="square" lIns="104306" tIns="52153" rIns="104306" bIns="52153" rtlCol="0">
            <a:spAutoFit/>
          </a:bodyPr>
          <a:lstStyle/>
          <a:p>
            <a:pPr marL="538163" algn="just" hangingPunct="0">
              <a:tabLst>
                <a:tab pos="444500" algn="l"/>
              </a:tabLst>
            </a:pPr>
            <a:r>
              <a:rPr lang="fr-FR" sz="2400" b="1" dirty="0">
                <a:solidFill>
                  <a:srgbClr val="002060"/>
                </a:solidFill>
                <a:latin typeface="Arial" panose="020B0604020202020204" pitchFamily="34" charset="0"/>
                <a:cs typeface="Arial" panose="020B0604020202020204" pitchFamily="34" charset="0"/>
              </a:rPr>
              <a:t>SPORTIF SENIORS</a:t>
            </a:r>
          </a:p>
          <a:p>
            <a:pPr algn="just" hangingPunct="0"/>
            <a:endParaRPr lang="fr-FR" sz="500" b="1" dirty="0">
              <a:solidFill>
                <a:srgbClr val="002060"/>
              </a:solidFill>
              <a:latin typeface="Arial" panose="020B0604020202020204" pitchFamily="34" charset="0"/>
              <a:cs typeface="Arial" panose="020B0604020202020204" pitchFamily="34" charset="0"/>
            </a:endParaRPr>
          </a:p>
          <a:p>
            <a:pPr marL="538163" indent="-171450" algn="just" hangingPunct="0">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Figurer dans les premières places du championnat Régional 3, pour accéder aux phases finales</a:t>
            </a:r>
          </a:p>
          <a:p>
            <a:pPr marL="538163" indent="-171450" algn="just" hangingPunct="0">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Monter en championnat Régionale 2, pour 2024/2025</a:t>
            </a:r>
          </a:p>
          <a:p>
            <a:pPr marL="538163" indent="-171450" algn="just" hangingPunct="0">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Atteindre le plus haut niveau régional dans les 5 ans</a:t>
            </a:r>
          </a:p>
          <a:p>
            <a:pPr algn="just" fontAlgn="base"/>
            <a:endParaRPr lang="fr-FR" sz="1200" dirty="0">
              <a:solidFill>
                <a:srgbClr val="002060"/>
              </a:solidFill>
              <a:latin typeface="Arial" panose="020B0604020202020204" pitchFamily="34" charset="0"/>
              <a:cs typeface="Arial" panose="020B0604020202020204" pitchFamily="34" charset="0"/>
            </a:endParaRPr>
          </a:p>
        </p:txBody>
      </p:sp>
      <p:pic>
        <p:nvPicPr>
          <p:cNvPr id="20" name="Image 19">
            <a:extLst>
              <a:ext uri="{FF2B5EF4-FFF2-40B4-BE49-F238E27FC236}">
                <a16:creationId xmlns:a16="http://schemas.microsoft.com/office/drawing/2014/main" id="{4DA2C107-2C2A-83D6-6146-72E0BBE5EE9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315998" y="4353722"/>
            <a:ext cx="1072833" cy="2272189"/>
          </a:xfrm>
          <a:prstGeom prst="rect">
            <a:avLst/>
          </a:prstGeom>
        </p:spPr>
      </p:pic>
      <p:sp>
        <p:nvSpPr>
          <p:cNvPr id="2" name="ZoneTexte 1">
            <a:extLst>
              <a:ext uri="{FF2B5EF4-FFF2-40B4-BE49-F238E27FC236}">
                <a16:creationId xmlns:a16="http://schemas.microsoft.com/office/drawing/2014/main" id="{687B9306-2C90-E083-14D1-7FC061A90866}"/>
              </a:ext>
            </a:extLst>
          </p:cNvPr>
          <p:cNvSpPr txBox="1"/>
          <p:nvPr/>
        </p:nvSpPr>
        <p:spPr>
          <a:xfrm>
            <a:off x="2019283" y="4244909"/>
            <a:ext cx="5343075" cy="2582926"/>
          </a:xfrm>
          <a:prstGeom prst="rect">
            <a:avLst/>
          </a:prstGeom>
          <a:noFill/>
          <a:ln w="76200">
            <a:noFill/>
          </a:ln>
        </p:spPr>
        <p:txBody>
          <a:bodyPr wrap="square" lIns="104306" tIns="52153" rIns="104306" bIns="52153" rtlCol="0">
            <a:spAutoFit/>
          </a:bodyPr>
          <a:lstStyle/>
          <a:p>
            <a:pPr marL="538163" algn="just" hangingPunct="0"/>
            <a:r>
              <a:rPr lang="fr-FR" sz="2400" b="1" dirty="0">
                <a:solidFill>
                  <a:srgbClr val="002060"/>
                </a:solidFill>
                <a:latin typeface="Arial" panose="020B0604020202020204" pitchFamily="34" charset="0"/>
                <a:cs typeface="Arial" panose="020B0604020202020204" pitchFamily="34" charset="0"/>
              </a:rPr>
              <a:t>FORMATION</a:t>
            </a:r>
          </a:p>
          <a:p>
            <a:pPr algn="just" hangingPunct="0"/>
            <a:endParaRPr lang="fr-FR" sz="500" b="1" dirty="0">
              <a:solidFill>
                <a:srgbClr val="002060"/>
              </a:solidFill>
              <a:latin typeface="Arial" panose="020B0604020202020204" pitchFamily="34" charset="0"/>
              <a:cs typeface="Arial" panose="020B0604020202020204" pitchFamily="34" charset="0"/>
            </a:endParaRPr>
          </a:p>
          <a:p>
            <a:pPr marL="538163" indent="-171450" algn="just" defTabSz="390525" hangingPunct="0">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Accentuer l’effort sur la formation de l’école de rugby et poursuivre sur le pôle jeunes</a:t>
            </a:r>
          </a:p>
          <a:p>
            <a:pPr marL="538163" indent="-171450" algn="just" defTabSz="390525" hangingPunct="0">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Être plus performant en se dotant d’un encadrement professionnel, avec une première étape sur l’école de rugby</a:t>
            </a:r>
          </a:p>
          <a:p>
            <a:pPr marL="538163" indent="-171450" algn="just" defTabSz="390525" hangingPunct="0">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Valoriser le travail des éducateurs bénévoles et volontaires par une formation continue</a:t>
            </a:r>
          </a:p>
          <a:p>
            <a:pPr marL="538163" indent="-171450" algn="just" defTabSz="390525" hangingPunct="0">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Développer le rugby féminin</a:t>
            </a:r>
          </a:p>
          <a:p>
            <a:pPr marL="538163" indent="-171450" algn="just" defTabSz="390525" hangingPunct="0">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Former nos joueurs et joueuses de demain, pour les équipes seniors</a:t>
            </a:r>
          </a:p>
          <a:p>
            <a:pPr algn="just" hangingPunct="0"/>
            <a:endParaRPr lang="fr-FR" sz="1500" dirty="0">
              <a:solidFill>
                <a:srgbClr val="002060"/>
              </a:solidFill>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F716442C-EBC2-9E6D-D1B5-B56003376CF0}"/>
              </a:ext>
            </a:extLst>
          </p:cNvPr>
          <p:cNvSpPr txBox="1"/>
          <p:nvPr/>
        </p:nvSpPr>
        <p:spPr>
          <a:xfrm>
            <a:off x="127748" y="6725913"/>
            <a:ext cx="7338970" cy="1382597"/>
          </a:xfrm>
          <a:prstGeom prst="rect">
            <a:avLst/>
          </a:prstGeom>
          <a:noFill/>
          <a:ln w="76200">
            <a:noFill/>
          </a:ln>
        </p:spPr>
        <p:txBody>
          <a:bodyPr wrap="square" lIns="104306" tIns="52153" rIns="104306" bIns="52153" rtlCol="0">
            <a:spAutoFit/>
          </a:bodyPr>
          <a:lstStyle/>
          <a:p>
            <a:pPr marL="538163" algn="just" hangingPunct="0"/>
            <a:r>
              <a:rPr lang="fr-FR" sz="2400" b="1" dirty="0">
                <a:solidFill>
                  <a:srgbClr val="002060"/>
                </a:solidFill>
                <a:latin typeface="Arial" panose="020B0604020202020204" pitchFamily="34" charset="0"/>
                <a:cs typeface="Arial" panose="020B0604020202020204" pitchFamily="34" charset="0"/>
              </a:rPr>
              <a:t>ECONOMIQUE</a:t>
            </a:r>
          </a:p>
          <a:p>
            <a:pPr algn="just" hangingPunct="0"/>
            <a:endParaRPr lang="fr-FR" sz="500" b="1" dirty="0">
              <a:solidFill>
                <a:srgbClr val="002060"/>
              </a:solidFill>
              <a:latin typeface="Arial" panose="020B0604020202020204" pitchFamily="34" charset="0"/>
              <a:cs typeface="Arial" panose="020B0604020202020204" pitchFamily="34" charset="0"/>
            </a:endParaRPr>
          </a:p>
          <a:p>
            <a:pPr marL="538163" indent="-174625" algn="just" hangingPunct="0">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Développer notre réseau de partenaires</a:t>
            </a:r>
          </a:p>
          <a:p>
            <a:pPr marL="538163" indent="-174625" algn="just" hangingPunct="0">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Améliorer notre infrastructure</a:t>
            </a:r>
          </a:p>
          <a:p>
            <a:pPr marL="538163" indent="-174625" algn="just" hangingPunct="0">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Mettre en place des actions rémunératrices</a:t>
            </a:r>
          </a:p>
          <a:p>
            <a:pPr algn="just" hangingPunct="0"/>
            <a:endParaRPr lang="fr-FR" sz="1500" dirty="0">
              <a:solidFill>
                <a:srgbClr val="002060"/>
              </a:solidFill>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41226DFC-4C81-9A2F-C267-D048B440728D}"/>
              </a:ext>
            </a:extLst>
          </p:cNvPr>
          <p:cNvSpPr txBox="1"/>
          <p:nvPr/>
        </p:nvSpPr>
        <p:spPr>
          <a:xfrm>
            <a:off x="3054628" y="8088185"/>
            <a:ext cx="4307730" cy="2582926"/>
          </a:xfrm>
          <a:prstGeom prst="rect">
            <a:avLst/>
          </a:prstGeom>
          <a:noFill/>
          <a:ln w="76200">
            <a:noFill/>
          </a:ln>
        </p:spPr>
        <p:txBody>
          <a:bodyPr wrap="square" lIns="104306" tIns="52153" rIns="104306" bIns="52153" rtlCol="0">
            <a:spAutoFit/>
          </a:bodyPr>
          <a:lstStyle/>
          <a:p>
            <a:pPr marL="444500" algn="just" hangingPunct="0"/>
            <a:r>
              <a:rPr lang="fr-FR" sz="2400" b="1" dirty="0">
                <a:solidFill>
                  <a:srgbClr val="002060"/>
                </a:solidFill>
                <a:latin typeface="Arial" panose="020B0604020202020204" pitchFamily="34" charset="0"/>
                <a:cs typeface="Arial" panose="020B0604020202020204" pitchFamily="34" charset="0"/>
              </a:rPr>
              <a:t>SOCIAL</a:t>
            </a:r>
          </a:p>
          <a:p>
            <a:pPr algn="just" hangingPunct="0"/>
            <a:endParaRPr lang="fr-FR" sz="500" b="1" dirty="0">
              <a:solidFill>
                <a:srgbClr val="002060"/>
              </a:solidFill>
              <a:latin typeface="Arial" panose="020B0604020202020204" pitchFamily="34" charset="0"/>
              <a:cs typeface="Arial" panose="020B0604020202020204" pitchFamily="34" charset="0"/>
            </a:endParaRPr>
          </a:p>
          <a:p>
            <a:pPr marL="444500" indent="-171450" algn="just" hangingPunct="0">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Poursuivre et développer les actions dans les quartiers avec les institutionnels comme la gendarmerie ou les pompiers</a:t>
            </a:r>
          </a:p>
          <a:p>
            <a:pPr marL="444500" indent="-171450" algn="just" hangingPunct="0">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Créer un accueil de loisir éducatif et multisports</a:t>
            </a:r>
          </a:p>
          <a:p>
            <a:pPr marL="444500" indent="-171450" algn="just" hangingPunct="0">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Renouer avec les villages d’enfants et venir en aide aux enfants</a:t>
            </a:r>
          </a:p>
          <a:p>
            <a:pPr marL="444500" indent="-171450" algn="just" hangingPunct="0">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Être acteur de l’inclusion</a:t>
            </a:r>
          </a:p>
          <a:p>
            <a:pPr marL="444500" indent="-171450" algn="just" hangingPunct="0">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Proposer des actions avec les écoles, les centres de loisirs et autre structures </a:t>
            </a:r>
            <a:r>
              <a:rPr lang="fr-FR" sz="1300" dirty="0" err="1">
                <a:solidFill>
                  <a:srgbClr val="002060"/>
                </a:solidFill>
                <a:latin typeface="Arial" panose="020B0604020202020204" pitchFamily="34" charset="0"/>
                <a:cs typeface="Arial" panose="020B0604020202020204" pitchFamily="34" charset="0"/>
              </a:rPr>
              <a:t>péri-scolaires</a:t>
            </a:r>
            <a:endParaRPr lang="fr-FR" sz="1300" dirty="0">
              <a:solidFill>
                <a:srgbClr val="002060"/>
              </a:solidFill>
              <a:latin typeface="Arial" panose="020B0604020202020204" pitchFamily="34" charset="0"/>
              <a:cs typeface="Arial" panose="020B0604020202020204" pitchFamily="34" charset="0"/>
            </a:endParaRPr>
          </a:p>
          <a:p>
            <a:pPr algn="just" fontAlgn="base"/>
            <a:endParaRPr lang="fr-FR" sz="1500" dirty="0">
              <a:solidFill>
                <a:srgbClr val="002060"/>
              </a:solidFill>
              <a:latin typeface="Arial" panose="020B0604020202020204" pitchFamily="34" charset="0"/>
              <a:cs typeface="Arial" panose="020B0604020202020204" pitchFamily="34" charset="0"/>
            </a:endParaRPr>
          </a:p>
        </p:txBody>
      </p:sp>
      <p:pic>
        <p:nvPicPr>
          <p:cNvPr id="22" name="Image 21">
            <a:extLst>
              <a:ext uri="{FF2B5EF4-FFF2-40B4-BE49-F238E27FC236}">
                <a16:creationId xmlns:a16="http://schemas.microsoft.com/office/drawing/2014/main" id="{877FB54E-7D59-E2C3-9308-57229A5C5C13}"/>
              </a:ext>
            </a:extLst>
          </p:cNvPr>
          <p:cNvPicPr>
            <a:picLocks noChangeAspect="1"/>
          </p:cNvPicPr>
          <p:nvPr/>
        </p:nvPicPr>
        <p:blipFill rotWithShape="1">
          <a:blip r:embed="rId8">
            <a:extLst>
              <a:ext uri="{28A0092B-C50C-407E-A947-70E740481C1C}">
                <a14:useLocalDpi xmlns:a14="http://schemas.microsoft.com/office/drawing/2010/main" val="0"/>
              </a:ext>
            </a:extLst>
          </a:blip>
          <a:srcRect l="13808" t="21338" r="7115" b="9812"/>
          <a:stretch/>
        </p:blipFill>
        <p:spPr>
          <a:xfrm>
            <a:off x="562772" y="8621032"/>
            <a:ext cx="2491856" cy="1627184"/>
          </a:xfrm>
          <a:prstGeom prst="rect">
            <a:avLst/>
          </a:prstGeom>
        </p:spPr>
      </p:pic>
      <p:pic>
        <p:nvPicPr>
          <p:cNvPr id="27" name="Image 26">
            <a:extLst>
              <a:ext uri="{FF2B5EF4-FFF2-40B4-BE49-F238E27FC236}">
                <a16:creationId xmlns:a16="http://schemas.microsoft.com/office/drawing/2014/main" id="{982B035F-117B-EACC-9EA3-86A26421DA85}"/>
              </a:ext>
            </a:extLst>
          </p:cNvPr>
          <p:cNvPicPr>
            <a:picLocks noChangeAspect="1"/>
          </p:cNvPicPr>
          <p:nvPr/>
        </p:nvPicPr>
        <p:blipFill>
          <a:blip r:embed="rId5"/>
          <a:stretch>
            <a:fillRect/>
          </a:stretch>
        </p:blipFill>
        <p:spPr>
          <a:xfrm rot="1438642">
            <a:off x="378376" y="2784058"/>
            <a:ext cx="234789" cy="272992"/>
          </a:xfrm>
          <a:prstGeom prst="rect">
            <a:avLst/>
          </a:prstGeom>
        </p:spPr>
      </p:pic>
      <p:pic>
        <p:nvPicPr>
          <p:cNvPr id="29" name="Image 28">
            <a:extLst>
              <a:ext uri="{FF2B5EF4-FFF2-40B4-BE49-F238E27FC236}">
                <a16:creationId xmlns:a16="http://schemas.microsoft.com/office/drawing/2014/main" id="{43C08794-B245-68BB-FF6C-5106EC2943AB}"/>
              </a:ext>
            </a:extLst>
          </p:cNvPr>
          <p:cNvPicPr>
            <a:picLocks noChangeAspect="1"/>
          </p:cNvPicPr>
          <p:nvPr/>
        </p:nvPicPr>
        <p:blipFill>
          <a:blip r:embed="rId5"/>
          <a:stretch>
            <a:fillRect/>
          </a:stretch>
        </p:blipFill>
        <p:spPr>
          <a:xfrm rot="1438642">
            <a:off x="2187826" y="4367332"/>
            <a:ext cx="234789" cy="272992"/>
          </a:xfrm>
          <a:prstGeom prst="rect">
            <a:avLst/>
          </a:prstGeom>
        </p:spPr>
      </p:pic>
      <p:pic>
        <p:nvPicPr>
          <p:cNvPr id="30" name="Image 29">
            <a:extLst>
              <a:ext uri="{FF2B5EF4-FFF2-40B4-BE49-F238E27FC236}">
                <a16:creationId xmlns:a16="http://schemas.microsoft.com/office/drawing/2014/main" id="{B7D7E4C0-553C-7B70-7B84-AE246D81A948}"/>
              </a:ext>
            </a:extLst>
          </p:cNvPr>
          <p:cNvPicPr>
            <a:picLocks noChangeAspect="1"/>
          </p:cNvPicPr>
          <p:nvPr/>
        </p:nvPicPr>
        <p:blipFill>
          <a:blip r:embed="rId5"/>
          <a:stretch>
            <a:fillRect/>
          </a:stretch>
        </p:blipFill>
        <p:spPr>
          <a:xfrm rot="1438642">
            <a:off x="355364" y="6863762"/>
            <a:ext cx="234789" cy="272992"/>
          </a:xfrm>
          <a:prstGeom prst="rect">
            <a:avLst/>
          </a:prstGeom>
        </p:spPr>
      </p:pic>
      <p:pic>
        <p:nvPicPr>
          <p:cNvPr id="31" name="Image 30">
            <a:extLst>
              <a:ext uri="{FF2B5EF4-FFF2-40B4-BE49-F238E27FC236}">
                <a16:creationId xmlns:a16="http://schemas.microsoft.com/office/drawing/2014/main" id="{03E3DED2-38EC-21F8-F975-41E4E5AC6602}"/>
              </a:ext>
            </a:extLst>
          </p:cNvPr>
          <p:cNvPicPr>
            <a:picLocks noChangeAspect="1"/>
          </p:cNvPicPr>
          <p:nvPr/>
        </p:nvPicPr>
        <p:blipFill>
          <a:blip r:embed="rId5"/>
          <a:stretch>
            <a:fillRect/>
          </a:stretch>
        </p:blipFill>
        <p:spPr>
          <a:xfrm rot="1438642">
            <a:off x="3180077" y="8232993"/>
            <a:ext cx="234789" cy="272992"/>
          </a:xfrm>
          <a:prstGeom prst="rect">
            <a:avLst/>
          </a:prstGeom>
        </p:spPr>
      </p:pic>
      <p:pic>
        <p:nvPicPr>
          <p:cNvPr id="1026" name="Picture 2" descr="Peut être une image de texte qui dit ’Amicalement vin OVALE LOIRE 3 AMBOISE RUGBY 1998 CLUB PARTENAIRES’">
            <a:extLst>
              <a:ext uri="{FF2B5EF4-FFF2-40B4-BE49-F238E27FC236}">
                <a16:creationId xmlns:a16="http://schemas.microsoft.com/office/drawing/2014/main" id="{1320E363-D7D9-753D-7989-517EA9412C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1505" y="6775407"/>
            <a:ext cx="2099345" cy="1181048"/>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 31">
            <a:extLst>
              <a:ext uri="{FF2B5EF4-FFF2-40B4-BE49-F238E27FC236}">
                <a16:creationId xmlns:a16="http://schemas.microsoft.com/office/drawing/2014/main" id="{3C7FA5C0-5637-2FF4-37D1-C39F982749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6048" y="4932513"/>
            <a:ext cx="819173" cy="1052685"/>
          </a:xfrm>
          <a:prstGeom prst="rect">
            <a:avLst/>
          </a:prstGeom>
        </p:spPr>
      </p:pic>
    </p:spTree>
    <p:extLst>
      <p:ext uri="{BB962C8B-B14F-4D97-AF65-F5344CB8AC3E}">
        <p14:creationId xmlns:p14="http://schemas.microsoft.com/office/powerpoint/2010/main" val="2673931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Image 107">
            <a:extLst>
              <a:ext uri="{FF2B5EF4-FFF2-40B4-BE49-F238E27FC236}">
                <a16:creationId xmlns:a16="http://schemas.microsoft.com/office/drawing/2014/main" id="{632EDE45-4CD3-79D3-CB14-520C8E885132}"/>
              </a:ext>
            </a:extLst>
          </p:cNvPr>
          <p:cNvPicPr>
            <a:picLocks noChangeAspect="1"/>
          </p:cNvPicPr>
          <p:nvPr/>
        </p:nvPicPr>
        <p:blipFill rotWithShape="1">
          <a:blip r:embed="rId2">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Lst>
          </a:blip>
          <a:srcRect b="17132"/>
          <a:stretch/>
        </p:blipFill>
        <p:spPr>
          <a:xfrm>
            <a:off x="1367789" y="138863"/>
            <a:ext cx="6078954" cy="2328751"/>
          </a:xfrm>
          <a:prstGeom prst="rect">
            <a:avLst/>
          </a:prstGeom>
          <a:effectLst>
            <a:softEdge rad="0"/>
          </a:effectLst>
        </p:spPr>
      </p:pic>
      <p:sp>
        <p:nvSpPr>
          <p:cNvPr id="15" name="Rectangle 14">
            <a:extLst>
              <a:ext uri="{FF2B5EF4-FFF2-40B4-BE49-F238E27FC236}">
                <a16:creationId xmlns:a16="http://schemas.microsoft.com/office/drawing/2014/main" id="{4B59AD9F-8DD3-6724-2A58-6BCF8AB780E1}"/>
              </a:ext>
            </a:extLst>
          </p:cNvPr>
          <p:cNvSpPr/>
          <p:nvPr/>
        </p:nvSpPr>
        <p:spPr>
          <a:xfrm>
            <a:off x="17396" y="4801"/>
            <a:ext cx="7559675" cy="2467614"/>
          </a:xfrm>
          <a:prstGeom prst="rect">
            <a:avLst/>
          </a:prstGeom>
          <a:solidFill>
            <a:srgbClr val="9DC3E6">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3" b="1">
              <a:ln w="12700">
                <a:solidFill>
                  <a:schemeClr val="accent5"/>
                </a:solidFill>
                <a:prstDash val="solid"/>
              </a:ln>
              <a:pattFill prst="wdUpDiag">
                <a:fgClr>
                  <a:schemeClr val="accent5">
                    <a:lumMod val="60000"/>
                    <a:lumOff val="40000"/>
                  </a:schemeClr>
                </a:fgClr>
                <a:bgClr>
                  <a:schemeClr val="bg1"/>
                </a:bgClr>
              </a:pattFill>
            </a:endParaRPr>
          </a:p>
        </p:txBody>
      </p:sp>
      <p:cxnSp>
        <p:nvCxnSpPr>
          <p:cNvPr id="4" name="Connecteur droit 3">
            <a:extLst>
              <a:ext uri="{FF2B5EF4-FFF2-40B4-BE49-F238E27FC236}">
                <a16:creationId xmlns:a16="http://schemas.microsoft.com/office/drawing/2014/main" id="{CE5888C4-E42E-2A5B-3CDE-57539FE54034}"/>
              </a:ext>
            </a:extLst>
          </p:cNvPr>
          <p:cNvCxnSpPr>
            <a:cxnSpLocks/>
          </p:cNvCxnSpPr>
          <p:nvPr/>
        </p:nvCxnSpPr>
        <p:spPr>
          <a:xfrm flipV="1">
            <a:off x="112932" y="184154"/>
            <a:ext cx="7368605" cy="2053599"/>
          </a:xfrm>
          <a:prstGeom prst="line">
            <a:avLst/>
          </a:prstGeom>
          <a:ln w="1079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78139F3C-36AC-57A1-F7C9-941DB8FA24FD}"/>
              </a:ext>
            </a:extLst>
          </p:cNvPr>
          <p:cNvCxnSpPr>
            <a:cxnSpLocks/>
          </p:cNvCxnSpPr>
          <p:nvPr/>
        </p:nvCxnSpPr>
        <p:spPr>
          <a:xfrm flipV="1">
            <a:off x="35073" y="324041"/>
            <a:ext cx="7559675" cy="2097866"/>
          </a:xfrm>
          <a:prstGeom prst="line">
            <a:avLst/>
          </a:prstGeom>
          <a:ln w="50800">
            <a:solidFill>
              <a:srgbClr val="F3E116"/>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0D82F5C-D5C3-E97D-7980-6DC6A1252C7D}"/>
              </a:ext>
            </a:extLst>
          </p:cNvPr>
          <p:cNvSpPr/>
          <p:nvPr/>
        </p:nvSpPr>
        <p:spPr>
          <a:xfrm>
            <a:off x="0" y="0"/>
            <a:ext cx="7559675" cy="10691813"/>
          </a:xfrm>
          <a:prstGeom prst="rect">
            <a:avLst/>
          </a:prstGeom>
          <a:noFill/>
          <a:ln w="2794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9588F434-9295-1934-0831-9459FEA90EFB}"/>
              </a:ext>
            </a:extLst>
          </p:cNvPr>
          <p:cNvSpPr txBox="1"/>
          <p:nvPr/>
        </p:nvSpPr>
        <p:spPr>
          <a:xfrm rot="20662643">
            <a:off x="1797223" y="662623"/>
            <a:ext cx="4839797" cy="338554"/>
          </a:xfrm>
          <a:prstGeom prst="rect">
            <a:avLst/>
          </a:prstGeom>
          <a:noFill/>
          <a:ln>
            <a:noFill/>
          </a:ln>
        </p:spPr>
        <p:txBody>
          <a:bodyPr wrap="square" rtlCol="0">
            <a:spAutoFit/>
          </a:bodyPr>
          <a:lstStyle/>
          <a:p>
            <a:pPr algn="ctr"/>
            <a:r>
              <a:rPr lang="fr-FR" sz="1600" b="1" dirty="0">
                <a:solidFill>
                  <a:schemeClr val="bg1"/>
                </a:solidFill>
                <a:latin typeface="Arial" panose="020B0604020202020204" pitchFamily="34" charset="0"/>
                <a:cs typeface="Arial" panose="020B0604020202020204" pitchFamily="34" charset="0"/>
              </a:rPr>
              <a:t>PLAQUETTE PARTENAIRES 2023/2024</a:t>
            </a:r>
          </a:p>
        </p:txBody>
      </p:sp>
      <p:pic>
        <p:nvPicPr>
          <p:cNvPr id="13" name="Image 12">
            <a:extLst>
              <a:ext uri="{FF2B5EF4-FFF2-40B4-BE49-F238E27FC236}">
                <a16:creationId xmlns:a16="http://schemas.microsoft.com/office/drawing/2014/main" id="{2A8D992D-D948-63D8-AAEE-B1CAF367E160}"/>
              </a:ext>
            </a:extLst>
          </p:cNvPr>
          <p:cNvPicPr>
            <a:picLocks noChangeAspect="1"/>
          </p:cNvPicPr>
          <p:nvPr/>
        </p:nvPicPr>
        <p:blipFill>
          <a:blip r:embed="rId4"/>
          <a:stretch>
            <a:fillRect/>
          </a:stretch>
        </p:blipFill>
        <p:spPr>
          <a:xfrm>
            <a:off x="302665" y="292154"/>
            <a:ext cx="1490603" cy="1947999"/>
          </a:xfrm>
          <a:prstGeom prst="rect">
            <a:avLst/>
          </a:prstGeom>
        </p:spPr>
      </p:pic>
      <p:sp>
        <p:nvSpPr>
          <p:cNvPr id="16" name="ZoneTexte 15">
            <a:extLst>
              <a:ext uri="{FF2B5EF4-FFF2-40B4-BE49-F238E27FC236}">
                <a16:creationId xmlns:a16="http://schemas.microsoft.com/office/drawing/2014/main" id="{729EA1E8-8671-D6C3-F11D-0C857B13B0AF}"/>
              </a:ext>
            </a:extLst>
          </p:cNvPr>
          <p:cNvSpPr txBox="1"/>
          <p:nvPr/>
        </p:nvSpPr>
        <p:spPr>
          <a:xfrm rot="20665525">
            <a:off x="1721846" y="1187226"/>
            <a:ext cx="5666031" cy="584775"/>
          </a:xfrm>
          <a:prstGeom prst="rect">
            <a:avLst/>
          </a:prstGeom>
          <a:noFill/>
          <a:ln>
            <a:noFill/>
          </a:ln>
        </p:spPr>
        <p:txBody>
          <a:bodyPr wrap="square" rtlCol="0">
            <a:spAutoFit/>
          </a:bodyPr>
          <a:lstStyle/>
          <a:p>
            <a:pPr algn="ctr"/>
            <a:r>
              <a:rPr lang="fr-FR" sz="3200" b="1" dirty="0">
                <a:solidFill>
                  <a:srgbClr val="002060"/>
                </a:solidFill>
                <a:latin typeface="Arial" panose="020B0604020202020204" pitchFamily="34" charset="0"/>
                <a:cs typeface="Arial" panose="020B0604020202020204" pitchFamily="34" charset="0"/>
              </a:rPr>
              <a:t>NOTRE SITUATION</a:t>
            </a:r>
          </a:p>
        </p:txBody>
      </p:sp>
      <p:pic>
        <p:nvPicPr>
          <p:cNvPr id="17" name="Image 16">
            <a:extLst>
              <a:ext uri="{FF2B5EF4-FFF2-40B4-BE49-F238E27FC236}">
                <a16:creationId xmlns:a16="http://schemas.microsoft.com/office/drawing/2014/main" id="{14AE4E9E-0E32-C311-D532-00BCBF87568D}"/>
              </a:ext>
            </a:extLst>
          </p:cNvPr>
          <p:cNvPicPr>
            <a:picLocks noChangeAspect="1"/>
          </p:cNvPicPr>
          <p:nvPr/>
        </p:nvPicPr>
        <p:blipFill>
          <a:blip r:embed="rId5"/>
          <a:stretch>
            <a:fillRect/>
          </a:stretch>
        </p:blipFill>
        <p:spPr>
          <a:xfrm>
            <a:off x="6782849" y="1716264"/>
            <a:ext cx="443788" cy="515997"/>
          </a:xfrm>
          <a:prstGeom prst="rect">
            <a:avLst/>
          </a:prstGeom>
        </p:spPr>
      </p:pic>
      <p:sp>
        <p:nvSpPr>
          <p:cNvPr id="27" name="ZoneTexte 26">
            <a:extLst>
              <a:ext uri="{FF2B5EF4-FFF2-40B4-BE49-F238E27FC236}">
                <a16:creationId xmlns:a16="http://schemas.microsoft.com/office/drawing/2014/main" id="{E4E49A58-579D-594E-A7B3-E5AC8AB59CF0}"/>
              </a:ext>
            </a:extLst>
          </p:cNvPr>
          <p:cNvSpPr txBox="1"/>
          <p:nvPr/>
        </p:nvSpPr>
        <p:spPr>
          <a:xfrm>
            <a:off x="107773" y="2621919"/>
            <a:ext cx="7254585" cy="2782981"/>
          </a:xfrm>
          <a:prstGeom prst="rect">
            <a:avLst/>
          </a:prstGeom>
          <a:noFill/>
          <a:ln w="76200">
            <a:noFill/>
          </a:ln>
        </p:spPr>
        <p:txBody>
          <a:bodyPr wrap="square" lIns="104306" tIns="52153" rIns="104306" bIns="52153" rtlCol="0">
            <a:spAutoFit/>
          </a:bodyPr>
          <a:lstStyle/>
          <a:p>
            <a:pPr marL="538163" algn="just" hangingPunct="0"/>
            <a:r>
              <a:rPr lang="fr-FR" sz="2400" b="1" dirty="0">
                <a:solidFill>
                  <a:srgbClr val="002060"/>
                </a:solidFill>
                <a:latin typeface="Arial" panose="020B0604020202020204" pitchFamily="34" charset="0"/>
                <a:cs typeface="Arial" panose="020B0604020202020204" pitchFamily="34" charset="0"/>
              </a:rPr>
              <a:t>NOTRE HISTOIRE</a:t>
            </a:r>
          </a:p>
          <a:p>
            <a:pPr algn="just" hangingPunct="0"/>
            <a:endParaRPr lang="fr-FR" sz="500" b="1" dirty="0">
              <a:solidFill>
                <a:srgbClr val="002060"/>
              </a:solidFill>
              <a:latin typeface="Arial" panose="020B0604020202020204" pitchFamily="34" charset="0"/>
              <a:cs typeface="Arial" panose="020B0604020202020204" pitchFamily="34" charset="0"/>
            </a:endParaRPr>
          </a:p>
          <a:p>
            <a:pPr marL="538163" indent="-176213" algn="just">
              <a:buFont typeface="Arial" panose="020B0604020202020204" pitchFamily="34" charset="0"/>
              <a:buChar char="•"/>
            </a:pPr>
            <a:r>
              <a:rPr lang="fr-FR" sz="1300" b="0" i="0" dirty="0">
                <a:solidFill>
                  <a:srgbClr val="002060"/>
                </a:solidFill>
                <a:effectLst/>
                <a:latin typeface="Arial" panose="020B0604020202020204" pitchFamily="34" charset="0"/>
                <a:cs typeface="Arial" panose="020B0604020202020204" pitchFamily="34" charset="0"/>
              </a:rPr>
              <a:t>1998, création de l’Ovale de Loire, sous la forme d’une association, à Pocé</a:t>
            </a:r>
            <a:r>
              <a:rPr lang="fr-FR" sz="1300" dirty="0">
                <a:solidFill>
                  <a:srgbClr val="002060"/>
                </a:solidFill>
                <a:latin typeface="Arial" panose="020B0604020202020204" pitchFamily="34" charset="0"/>
                <a:cs typeface="Arial" panose="020B0604020202020204" pitchFamily="34" charset="0"/>
              </a:rPr>
              <a:t>-sur-Cisse</a:t>
            </a:r>
            <a:endParaRPr lang="fr-FR" sz="1300" b="0" i="0" dirty="0">
              <a:solidFill>
                <a:srgbClr val="002060"/>
              </a:solidFill>
              <a:effectLst/>
              <a:latin typeface="Arial" panose="020B0604020202020204" pitchFamily="34" charset="0"/>
              <a:cs typeface="Arial" panose="020B0604020202020204" pitchFamily="34" charset="0"/>
            </a:endParaRPr>
          </a:p>
          <a:p>
            <a:pPr marL="538163" indent="-176213" algn="just">
              <a:buFont typeface="Arial" panose="020B0604020202020204" pitchFamily="34" charset="0"/>
              <a:buChar char="•"/>
            </a:pPr>
            <a:r>
              <a:rPr lang="fr-FR" sz="1300" b="0" i="0" dirty="0">
                <a:solidFill>
                  <a:srgbClr val="002060"/>
                </a:solidFill>
                <a:effectLst/>
                <a:latin typeface="Arial" panose="020B0604020202020204" pitchFamily="34" charset="0"/>
                <a:cs typeface="Arial" panose="020B0604020202020204" pitchFamily="34" charset="0"/>
              </a:rPr>
              <a:t>2003, l’Ovale de Loire s’installe à Chargé</a:t>
            </a:r>
          </a:p>
          <a:p>
            <a:pPr marL="538163" indent="-176213" algn="just">
              <a:buFont typeface="Arial" panose="020B0604020202020204" pitchFamily="34" charset="0"/>
              <a:buChar char="•"/>
            </a:pPr>
            <a:r>
              <a:rPr lang="fr-FR" sz="1300" b="0" i="0" dirty="0">
                <a:solidFill>
                  <a:srgbClr val="002060"/>
                </a:solidFill>
                <a:effectLst/>
                <a:latin typeface="Arial" panose="020B0604020202020204" pitchFamily="34" charset="0"/>
                <a:cs typeface="Arial" panose="020B0604020202020204" pitchFamily="34" charset="0"/>
              </a:rPr>
              <a:t>2004, c’est la création de l’école de rugby</a:t>
            </a:r>
          </a:p>
          <a:p>
            <a:pPr marL="538163" indent="-176213" algn="just">
              <a:buFont typeface="Arial" panose="020B0604020202020204" pitchFamily="34" charset="0"/>
              <a:buChar char="•"/>
            </a:pPr>
            <a:r>
              <a:rPr lang="fr-FR" sz="1300" b="0" i="0" dirty="0">
                <a:solidFill>
                  <a:srgbClr val="002060"/>
                </a:solidFill>
                <a:effectLst/>
                <a:latin typeface="Arial" panose="020B0604020202020204" pitchFamily="34" charset="0"/>
                <a:cs typeface="Arial" panose="020B0604020202020204" pitchFamily="34" charset="0"/>
              </a:rPr>
              <a:t>2005, après un incendie, le club déménage en bord de Loire, à Lussault-sur-Loire</a:t>
            </a:r>
          </a:p>
          <a:p>
            <a:pPr marL="538163" indent="-176213" algn="just">
              <a:buFont typeface="Arial" panose="020B0604020202020204" pitchFamily="34" charset="0"/>
              <a:buChar char="•"/>
            </a:pPr>
            <a:r>
              <a:rPr lang="fr-FR" sz="1300" b="0" i="0" dirty="0">
                <a:solidFill>
                  <a:srgbClr val="002060"/>
                </a:solidFill>
                <a:effectLst/>
                <a:latin typeface="Arial" panose="020B0604020202020204" pitchFamily="34" charset="0"/>
                <a:cs typeface="Arial" panose="020B0604020202020204" pitchFamily="34" charset="0"/>
              </a:rPr>
              <a:t>2011, l’Ovale de Loire prend ses quartiers dans un stade neuf, à Lussault-sur-Loire, inauguré le 13 avril 2011, en présence du sélectionneur du XV de France de l’époque, Marc </a:t>
            </a:r>
            <a:r>
              <a:rPr lang="fr-FR" sz="1300" b="0" i="0" dirty="0" err="1">
                <a:solidFill>
                  <a:srgbClr val="002060"/>
                </a:solidFill>
                <a:effectLst/>
                <a:latin typeface="Arial" panose="020B0604020202020204" pitchFamily="34" charset="0"/>
                <a:cs typeface="Arial" panose="020B0604020202020204" pitchFamily="34" charset="0"/>
              </a:rPr>
              <a:t>Lièvremont</a:t>
            </a:r>
            <a:endParaRPr lang="fr-FR" sz="1300" b="0" i="0" dirty="0">
              <a:solidFill>
                <a:srgbClr val="002060"/>
              </a:solidFill>
              <a:effectLst/>
              <a:latin typeface="Arial" panose="020B0604020202020204" pitchFamily="34" charset="0"/>
              <a:cs typeface="Arial" panose="020B0604020202020204" pitchFamily="34" charset="0"/>
            </a:endParaRPr>
          </a:p>
          <a:p>
            <a:pPr marL="538163" indent="-176213" algn="just">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2018, première labélisation de l’école de rugby</a:t>
            </a:r>
          </a:p>
          <a:p>
            <a:pPr marL="538163" indent="-176213" algn="just">
              <a:buFont typeface="Arial" panose="020B0604020202020204" pitchFamily="34" charset="0"/>
              <a:buChar char="•"/>
            </a:pPr>
            <a:r>
              <a:rPr lang="fr-FR" sz="1300" b="0" i="0" dirty="0">
                <a:solidFill>
                  <a:srgbClr val="002060"/>
                </a:solidFill>
                <a:effectLst/>
                <a:latin typeface="Arial" panose="020B0604020202020204" pitchFamily="34" charset="0"/>
                <a:cs typeface="Arial" panose="020B0604020202020204" pitchFamily="34" charset="0"/>
              </a:rPr>
              <a:t>2022, labellisation une étoile de l’école de rugby</a:t>
            </a:r>
          </a:p>
          <a:p>
            <a:pPr marL="538163" indent="-176213" algn="just">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2023, labellisation école d’arbitrage</a:t>
            </a:r>
            <a:endParaRPr lang="fr-FR" sz="1300" b="0" i="0" dirty="0">
              <a:solidFill>
                <a:srgbClr val="002060"/>
              </a:solidFill>
              <a:effectLst/>
              <a:latin typeface="Arial" panose="020B0604020202020204" pitchFamily="34" charset="0"/>
              <a:cs typeface="Arial" panose="020B0604020202020204" pitchFamily="34" charset="0"/>
            </a:endParaRPr>
          </a:p>
          <a:p>
            <a:pPr algn="just" hangingPunct="0"/>
            <a:endParaRPr lang="fr-FR" sz="1500" dirty="0">
              <a:solidFill>
                <a:srgbClr val="002060"/>
              </a:solidFill>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FDF31975-4137-951D-614A-5B9D8C647FBF}"/>
              </a:ext>
            </a:extLst>
          </p:cNvPr>
          <p:cNvPicPr>
            <a:picLocks noChangeAspect="1"/>
          </p:cNvPicPr>
          <p:nvPr/>
        </p:nvPicPr>
        <p:blipFill>
          <a:blip r:embed="rId5"/>
          <a:stretch>
            <a:fillRect/>
          </a:stretch>
        </p:blipFill>
        <p:spPr>
          <a:xfrm rot="1438642">
            <a:off x="282639" y="2707749"/>
            <a:ext cx="234789" cy="272992"/>
          </a:xfrm>
          <a:prstGeom prst="rect">
            <a:avLst/>
          </a:prstGeom>
        </p:spPr>
      </p:pic>
      <p:sp>
        <p:nvSpPr>
          <p:cNvPr id="11" name="ZoneTexte 10">
            <a:extLst>
              <a:ext uri="{FF2B5EF4-FFF2-40B4-BE49-F238E27FC236}">
                <a16:creationId xmlns:a16="http://schemas.microsoft.com/office/drawing/2014/main" id="{DA0262CC-5628-0679-1654-1FD060A2AC08}"/>
              </a:ext>
            </a:extLst>
          </p:cNvPr>
          <p:cNvSpPr txBox="1"/>
          <p:nvPr/>
        </p:nvSpPr>
        <p:spPr>
          <a:xfrm>
            <a:off x="107773" y="5204845"/>
            <a:ext cx="6485435" cy="3783255"/>
          </a:xfrm>
          <a:prstGeom prst="rect">
            <a:avLst/>
          </a:prstGeom>
          <a:noFill/>
          <a:ln w="76200">
            <a:noFill/>
          </a:ln>
        </p:spPr>
        <p:txBody>
          <a:bodyPr wrap="square" lIns="104306" tIns="52153" rIns="104306" bIns="52153" rtlCol="0">
            <a:spAutoFit/>
          </a:bodyPr>
          <a:lstStyle/>
          <a:p>
            <a:pPr marL="538163" algn="just" hangingPunct="0"/>
            <a:r>
              <a:rPr lang="fr-FR" sz="2400" b="1" dirty="0">
                <a:solidFill>
                  <a:srgbClr val="002060"/>
                </a:solidFill>
                <a:latin typeface="Arial" panose="020B0604020202020204" pitchFamily="34" charset="0"/>
                <a:cs typeface="Arial" panose="020B0604020202020204" pitchFamily="34" charset="0"/>
              </a:rPr>
              <a:t>PALMARES</a:t>
            </a:r>
          </a:p>
          <a:p>
            <a:pPr algn="just" hangingPunct="0"/>
            <a:endParaRPr lang="fr-FR" sz="500" b="1" dirty="0">
              <a:solidFill>
                <a:srgbClr val="002060"/>
              </a:solidFill>
              <a:latin typeface="Arial" panose="020B0604020202020204" pitchFamily="34" charset="0"/>
              <a:cs typeface="Arial" panose="020B0604020202020204" pitchFamily="34" charset="0"/>
            </a:endParaRPr>
          </a:p>
          <a:p>
            <a:pPr marL="538163" indent="-171450" algn="l">
              <a:buFont typeface="Arial" panose="020B0604020202020204" pitchFamily="34" charset="0"/>
              <a:buChar char="•"/>
            </a:pPr>
            <a:r>
              <a:rPr lang="fr-FR" sz="1300" b="0" i="0" dirty="0">
                <a:solidFill>
                  <a:srgbClr val="002060"/>
                </a:solidFill>
                <a:effectLst/>
                <a:latin typeface="Arial" panose="020B0604020202020204" pitchFamily="34" charset="0"/>
                <a:cs typeface="Arial" panose="020B0604020202020204" pitchFamily="34" charset="0"/>
              </a:rPr>
              <a:t>2008 : Les Seniors compétition, champions 2</a:t>
            </a:r>
            <a:r>
              <a:rPr lang="fr-FR" sz="1300" b="0" i="0" baseline="30000" dirty="0">
                <a:solidFill>
                  <a:srgbClr val="002060"/>
                </a:solidFill>
                <a:effectLst/>
                <a:latin typeface="Arial" panose="020B0604020202020204" pitchFamily="34" charset="0"/>
                <a:cs typeface="Arial" panose="020B0604020202020204" pitchFamily="34" charset="0"/>
              </a:rPr>
              <a:t>ème</a:t>
            </a:r>
            <a:r>
              <a:rPr lang="fr-FR" sz="1300" b="0" i="0" dirty="0">
                <a:solidFill>
                  <a:srgbClr val="002060"/>
                </a:solidFill>
                <a:effectLst/>
                <a:latin typeface="Arial" panose="020B0604020202020204" pitchFamily="34" charset="0"/>
                <a:cs typeface="Arial" panose="020B0604020202020204" pitchFamily="34" charset="0"/>
              </a:rPr>
              <a:t> série – Bouclier</a:t>
            </a:r>
          </a:p>
          <a:p>
            <a:pPr marL="538163" indent="-171450" algn="l">
              <a:buFont typeface="Arial" panose="020B0604020202020204" pitchFamily="34" charset="0"/>
              <a:buChar char="•"/>
            </a:pPr>
            <a:r>
              <a:rPr lang="fr-FR" sz="1300" b="0" i="0" dirty="0">
                <a:solidFill>
                  <a:srgbClr val="002060"/>
                </a:solidFill>
                <a:effectLst/>
                <a:latin typeface="Arial" panose="020B0604020202020204" pitchFamily="34" charset="0"/>
                <a:cs typeface="Arial" panose="020B0604020202020204" pitchFamily="34" charset="0"/>
              </a:rPr>
              <a:t>2011 : Les Seniors compétition, champions Promotion d’Honneur – Bouclier</a:t>
            </a:r>
          </a:p>
          <a:p>
            <a:pPr marL="538163" indent="-171450" algn="l">
              <a:buFont typeface="Arial" panose="020B0604020202020204" pitchFamily="34" charset="0"/>
              <a:buChar char="•"/>
            </a:pPr>
            <a:r>
              <a:rPr lang="fr-FR" sz="1300" b="0" i="0" dirty="0">
                <a:solidFill>
                  <a:srgbClr val="002060"/>
                </a:solidFill>
                <a:effectLst/>
                <a:latin typeface="Arial" panose="020B0604020202020204" pitchFamily="34" charset="0"/>
                <a:cs typeface="Arial" panose="020B0604020202020204" pitchFamily="34" charset="0"/>
              </a:rPr>
              <a:t>2012 : Les Seniors compétition, finalistes Promotion d’Honneur</a:t>
            </a:r>
          </a:p>
          <a:p>
            <a:pPr marL="538163" indent="-171450" algn="l">
              <a:buFont typeface="Arial" panose="020B0604020202020204" pitchFamily="34" charset="0"/>
              <a:buChar char="•"/>
            </a:pPr>
            <a:r>
              <a:rPr lang="fr-FR" sz="1300" b="0" i="0" dirty="0">
                <a:solidFill>
                  <a:srgbClr val="002060"/>
                </a:solidFill>
                <a:effectLst/>
                <a:latin typeface="Arial" panose="020B0604020202020204" pitchFamily="34" charset="0"/>
                <a:cs typeface="Arial" panose="020B0604020202020204" pitchFamily="34" charset="0"/>
              </a:rPr>
              <a:t>2013 : Les Seniors compétition, demi-finalistes Promotion d’Honneur</a:t>
            </a:r>
          </a:p>
          <a:p>
            <a:pPr marL="538163" indent="-171450" algn="l">
              <a:buFont typeface="Arial" panose="020B0604020202020204" pitchFamily="34" charset="0"/>
              <a:buChar char="•"/>
            </a:pPr>
            <a:r>
              <a:rPr lang="fr-FR" sz="1300" b="0" i="0" dirty="0">
                <a:solidFill>
                  <a:srgbClr val="002060"/>
                </a:solidFill>
                <a:effectLst/>
                <a:latin typeface="Arial" panose="020B0604020202020204" pitchFamily="34" charset="0"/>
                <a:cs typeface="Arial" panose="020B0604020202020204" pitchFamily="34" charset="0"/>
              </a:rPr>
              <a:t>2014 : Les Seniors compétition, champions 1</a:t>
            </a:r>
            <a:r>
              <a:rPr lang="fr-FR" sz="1300" b="0" i="0" baseline="30000" dirty="0">
                <a:solidFill>
                  <a:srgbClr val="002060"/>
                </a:solidFill>
                <a:effectLst/>
                <a:latin typeface="Arial" panose="020B0604020202020204" pitchFamily="34" charset="0"/>
                <a:cs typeface="Arial" panose="020B0604020202020204" pitchFamily="34" charset="0"/>
              </a:rPr>
              <a:t>ère</a:t>
            </a:r>
            <a:r>
              <a:rPr lang="fr-FR" sz="1300" b="0" i="0" dirty="0">
                <a:solidFill>
                  <a:srgbClr val="002060"/>
                </a:solidFill>
                <a:effectLst/>
                <a:latin typeface="Arial" panose="020B0604020202020204" pitchFamily="34" charset="0"/>
                <a:cs typeface="Arial" panose="020B0604020202020204" pitchFamily="34" charset="0"/>
              </a:rPr>
              <a:t> série – Bouclier</a:t>
            </a:r>
          </a:p>
          <a:p>
            <a:pPr marL="538163" indent="-171450" algn="l">
              <a:buFont typeface="Arial" panose="020B0604020202020204" pitchFamily="34" charset="0"/>
              <a:buChar char="•"/>
            </a:pPr>
            <a:r>
              <a:rPr lang="fr-FR" sz="1300" b="0" i="0" dirty="0">
                <a:solidFill>
                  <a:srgbClr val="002060"/>
                </a:solidFill>
                <a:effectLst/>
                <a:latin typeface="Arial" panose="020B0604020202020204" pitchFamily="34" charset="0"/>
                <a:cs typeface="Arial" panose="020B0604020202020204" pitchFamily="34" charset="0"/>
              </a:rPr>
              <a:t>2016 : Les U14, champions régionaux niveau C</a:t>
            </a:r>
          </a:p>
          <a:p>
            <a:pPr marL="538163" indent="-171450" algn="l">
              <a:buFont typeface="Arial" panose="020B0604020202020204" pitchFamily="34" charset="0"/>
              <a:buChar char="•"/>
            </a:pPr>
            <a:r>
              <a:rPr lang="fr-FR" sz="1300" b="0" i="0" dirty="0">
                <a:solidFill>
                  <a:srgbClr val="002060"/>
                </a:solidFill>
                <a:effectLst/>
                <a:latin typeface="Arial" panose="020B0604020202020204" pitchFamily="34" charset="0"/>
                <a:cs typeface="Arial" panose="020B0604020202020204" pitchFamily="34" charset="0"/>
              </a:rPr>
              <a:t>2017 : Les U18 2</a:t>
            </a:r>
            <a:r>
              <a:rPr lang="fr-FR" sz="1300" b="0" i="0" baseline="30000" dirty="0">
                <a:solidFill>
                  <a:srgbClr val="002060"/>
                </a:solidFill>
                <a:effectLst/>
                <a:latin typeface="Arial" panose="020B0604020202020204" pitchFamily="34" charset="0"/>
                <a:cs typeface="Arial" panose="020B0604020202020204" pitchFamily="34" charset="0"/>
              </a:rPr>
              <a:t>ème</a:t>
            </a:r>
            <a:r>
              <a:rPr lang="fr-FR" sz="1300" b="0" i="0" dirty="0">
                <a:solidFill>
                  <a:srgbClr val="002060"/>
                </a:solidFill>
                <a:effectLst/>
                <a:latin typeface="Arial" panose="020B0604020202020204" pitchFamily="34" charset="0"/>
                <a:cs typeface="Arial" panose="020B0604020202020204" pitchFamily="34" charset="0"/>
              </a:rPr>
              <a:t> </a:t>
            </a:r>
            <a:r>
              <a:rPr lang="fr-FR" sz="1300" b="0" i="0" dirty="0" err="1">
                <a:solidFill>
                  <a:srgbClr val="002060"/>
                </a:solidFill>
                <a:effectLst/>
                <a:latin typeface="Arial" panose="020B0604020202020204" pitchFamily="34" charset="0"/>
                <a:cs typeface="Arial" panose="020B0604020202020204" pitchFamily="34" charset="0"/>
              </a:rPr>
              <a:t>Inter-région</a:t>
            </a:r>
            <a:r>
              <a:rPr lang="fr-FR" sz="1300" b="0" i="0" dirty="0">
                <a:solidFill>
                  <a:srgbClr val="002060"/>
                </a:solidFill>
                <a:effectLst/>
                <a:latin typeface="Arial" panose="020B0604020202020204" pitchFamily="34" charset="0"/>
                <a:cs typeface="Arial" panose="020B0604020202020204" pitchFamily="34" charset="0"/>
              </a:rPr>
              <a:t> </a:t>
            </a:r>
            <a:r>
              <a:rPr lang="fr-FR" sz="1300" b="0" i="0" dirty="0" err="1">
                <a:solidFill>
                  <a:srgbClr val="002060"/>
                </a:solidFill>
                <a:effectLst/>
                <a:latin typeface="Arial" panose="020B0604020202020204" pitchFamily="34" charset="0"/>
                <a:cs typeface="Arial" panose="020B0604020202020204" pitchFamily="34" charset="0"/>
              </a:rPr>
              <a:t>Phliponeau</a:t>
            </a:r>
            <a:r>
              <a:rPr lang="fr-FR" sz="1300" b="0" i="0" dirty="0">
                <a:solidFill>
                  <a:srgbClr val="002060"/>
                </a:solidFill>
                <a:effectLst/>
                <a:latin typeface="Arial" panose="020B0604020202020204" pitchFamily="34" charset="0"/>
                <a:cs typeface="Arial" panose="020B0604020202020204" pitchFamily="34" charset="0"/>
              </a:rPr>
              <a:t> B</a:t>
            </a:r>
          </a:p>
          <a:p>
            <a:pPr marL="538163" indent="-171450" algn="l">
              <a:buFont typeface="Arial" panose="020B0604020202020204" pitchFamily="34" charset="0"/>
              <a:buChar char="•"/>
            </a:pPr>
            <a:r>
              <a:rPr lang="fr-FR" sz="1300" b="0" i="0" dirty="0">
                <a:solidFill>
                  <a:srgbClr val="002060"/>
                </a:solidFill>
                <a:effectLst/>
                <a:latin typeface="Arial" panose="020B0604020202020204" pitchFamily="34" charset="0"/>
                <a:cs typeface="Arial" panose="020B0604020202020204" pitchFamily="34" charset="0"/>
              </a:rPr>
              <a:t>2018 : Les U16 en 32</a:t>
            </a:r>
            <a:r>
              <a:rPr lang="fr-FR" sz="1300" b="0" i="0" baseline="30000" dirty="0">
                <a:solidFill>
                  <a:srgbClr val="002060"/>
                </a:solidFill>
                <a:effectLst/>
                <a:latin typeface="Arial" panose="020B0604020202020204" pitchFamily="34" charset="0"/>
                <a:cs typeface="Arial" panose="020B0604020202020204" pitchFamily="34" charset="0"/>
              </a:rPr>
              <a:t>ème</a:t>
            </a:r>
            <a:r>
              <a:rPr lang="fr-FR" sz="1300" b="0" i="0" dirty="0">
                <a:solidFill>
                  <a:srgbClr val="002060"/>
                </a:solidFill>
                <a:effectLst/>
                <a:latin typeface="Arial" panose="020B0604020202020204" pitchFamily="34" charset="0"/>
                <a:cs typeface="Arial" panose="020B0604020202020204" pitchFamily="34" charset="0"/>
              </a:rPr>
              <a:t> de finale du championnat de France</a:t>
            </a:r>
          </a:p>
          <a:p>
            <a:pPr marL="538163" indent="-171450" algn="l">
              <a:buFont typeface="Arial" panose="020B0604020202020204" pitchFamily="34" charset="0"/>
              <a:buChar char="•"/>
            </a:pPr>
            <a:r>
              <a:rPr lang="fr-FR" sz="1300" b="0" i="0" dirty="0">
                <a:solidFill>
                  <a:srgbClr val="002060"/>
                </a:solidFill>
                <a:effectLst/>
                <a:latin typeface="Arial" panose="020B0604020202020204" pitchFamily="34" charset="0"/>
                <a:cs typeface="Arial" panose="020B0604020202020204" pitchFamily="34" charset="0"/>
              </a:rPr>
              <a:t>2019 : Les U14 et les U16 qualifiés en championnat Grand Ouest</a:t>
            </a:r>
          </a:p>
          <a:p>
            <a:pPr marL="538163" indent="-171450" algn="l">
              <a:buFont typeface="Arial" panose="020B0604020202020204" pitchFamily="34" charset="0"/>
              <a:buChar char="•"/>
            </a:pPr>
            <a:r>
              <a:rPr lang="fr-FR" sz="1300" b="0" i="0" dirty="0">
                <a:solidFill>
                  <a:srgbClr val="002060"/>
                </a:solidFill>
                <a:effectLst/>
                <a:latin typeface="Arial" panose="020B0604020202020204" pitchFamily="34" charset="0"/>
                <a:cs typeface="Arial" panose="020B0604020202020204" pitchFamily="34" charset="0"/>
              </a:rPr>
              <a:t>2019 : Les Seniors compétition, finalistes 4</a:t>
            </a:r>
            <a:r>
              <a:rPr lang="fr-FR" sz="1300" b="0" i="0" baseline="30000" dirty="0">
                <a:solidFill>
                  <a:srgbClr val="002060"/>
                </a:solidFill>
                <a:effectLst/>
                <a:latin typeface="Arial" panose="020B0604020202020204" pitchFamily="34" charset="0"/>
                <a:cs typeface="Arial" panose="020B0604020202020204" pitchFamily="34" charset="0"/>
              </a:rPr>
              <a:t>ème</a:t>
            </a:r>
            <a:r>
              <a:rPr lang="fr-FR" sz="1300" b="0" i="0" dirty="0">
                <a:solidFill>
                  <a:srgbClr val="002060"/>
                </a:solidFill>
                <a:effectLst/>
                <a:latin typeface="Arial" panose="020B0604020202020204" pitchFamily="34" charset="0"/>
                <a:cs typeface="Arial" panose="020B0604020202020204" pitchFamily="34" charset="0"/>
              </a:rPr>
              <a:t> série</a:t>
            </a:r>
          </a:p>
          <a:p>
            <a:pPr marL="538163" indent="-171450" algn="l">
              <a:buFont typeface="Arial" panose="020B0604020202020204" pitchFamily="34" charset="0"/>
              <a:buChar char="•"/>
            </a:pPr>
            <a:r>
              <a:rPr lang="fr-FR" sz="1300" b="0" i="0" dirty="0">
                <a:solidFill>
                  <a:srgbClr val="002060"/>
                </a:solidFill>
                <a:effectLst/>
                <a:latin typeface="Arial" panose="020B0604020202020204" pitchFamily="34" charset="0"/>
                <a:cs typeface="Arial" panose="020B0604020202020204" pitchFamily="34" charset="0"/>
              </a:rPr>
              <a:t>2022 : Les U10 3</a:t>
            </a:r>
            <a:r>
              <a:rPr lang="fr-FR" sz="1300" b="0" i="0" baseline="30000" dirty="0">
                <a:solidFill>
                  <a:srgbClr val="002060"/>
                </a:solidFill>
                <a:effectLst/>
                <a:latin typeface="Arial" panose="020B0604020202020204" pitchFamily="34" charset="0"/>
                <a:cs typeface="Arial" panose="020B0604020202020204" pitchFamily="34" charset="0"/>
              </a:rPr>
              <a:t>ème</a:t>
            </a:r>
            <a:r>
              <a:rPr lang="fr-FR" sz="1300" b="0" i="0" dirty="0">
                <a:solidFill>
                  <a:srgbClr val="002060"/>
                </a:solidFill>
                <a:effectLst/>
                <a:latin typeface="Arial" panose="020B0604020202020204" pitchFamily="34" charset="0"/>
                <a:cs typeface="Arial" panose="020B0604020202020204" pitchFamily="34" charset="0"/>
              </a:rPr>
              <a:t> Régional et les U12 6</a:t>
            </a:r>
            <a:r>
              <a:rPr lang="fr-FR" sz="1300" b="0" i="0" baseline="30000" dirty="0">
                <a:solidFill>
                  <a:srgbClr val="002060"/>
                </a:solidFill>
                <a:effectLst/>
                <a:latin typeface="Arial" panose="020B0604020202020204" pitchFamily="34" charset="0"/>
                <a:cs typeface="Arial" panose="020B0604020202020204" pitchFamily="34" charset="0"/>
              </a:rPr>
              <a:t>ème</a:t>
            </a:r>
            <a:r>
              <a:rPr lang="fr-FR" sz="1300" b="0" i="0" dirty="0">
                <a:solidFill>
                  <a:srgbClr val="002060"/>
                </a:solidFill>
                <a:effectLst/>
                <a:latin typeface="Arial" panose="020B0604020202020204" pitchFamily="34" charset="0"/>
                <a:cs typeface="Arial" panose="020B0604020202020204" pitchFamily="34" charset="0"/>
              </a:rPr>
              <a:t> Régional</a:t>
            </a:r>
          </a:p>
          <a:p>
            <a:pPr marL="538163" indent="-171450" algn="l">
              <a:buFont typeface="Arial" panose="020B0604020202020204" pitchFamily="34" charset="0"/>
              <a:buChar char="•"/>
            </a:pPr>
            <a:r>
              <a:rPr lang="fr-FR" sz="1300" b="0" i="0" dirty="0">
                <a:solidFill>
                  <a:srgbClr val="002060"/>
                </a:solidFill>
                <a:effectLst/>
                <a:latin typeface="Arial" panose="020B0604020202020204" pitchFamily="34" charset="0"/>
                <a:cs typeface="Arial" panose="020B0604020202020204" pitchFamily="34" charset="0"/>
              </a:rPr>
              <a:t>2022 : Les U14 qualifiés en championnat Grand Ouest</a:t>
            </a:r>
          </a:p>
          <a:p>
            <a:pPr marL="538163" indent="-171450" algn="l">
              <a:buFont typeface="Arial" panose="020B0604020202020204" pitchFamily="34" charset="0"/>
              <a:buChar char="•"/>
            </a:pPr>
            <a:r>
              <a:rPr lang="fr-FR" sz="1300" b="0" i="0" dirty="0">
                <a:solidFill>
                  <a:srgbClr val="002060"/>
                </a:solidFill>
                <a:effectLst/>
                <a:latin typeface="Arial" panose="020B0604020202020204" pitchFamily="34" charset="0"/>
                <a:cs typeface="Arial" panose="020B0604020202020204" pitchFamily="34" charset="0"/>
              </a:rPr>
              <a:t>2022 : Les U16, 1</a:t>
            </a:r>
            <a:r>
              <a:rPr lang="fr-FR" sz="1300" b="0" i="0" baseline="30000" dirty="0">
                <a:solidFill>
                  <a:srgbClr val="002060"/>
                </a:solidFill>
                <a:effectLst/>
                <a:latin typeface="Arial" panose="020B0604020202020204" pitchFamily="34" charset="0"/>
                <a:cs typeface="Arial" panose="020B0604020202020204" pitchFamily="34" charset="0"/>
              </a:rPr>
              <a:t>er</a:t>
            </a:r>
            <a:r>
              <a:rPr lang="fr-FR" sz="1300" b="0" i="0" dirty="0">
                <a:solidFill>
                  <a:srgbClr val="002060"/>
                </a:solidFill>
                <a:effectLst/>
                <a:latin typeface="Arial" panose="020B0604020202020204" pitchFamily="34" charset="0"/>
                <a:cs typeface="Arial" panose="020B0604020202020204" pitchFamily="34" charset="0"/>
              </a:rPr>
              <a:t> régional et 2</a:t>
            </a:r>
            <a:r>
              <a:rPr lang="fr-FR" sz="1300" b="0" i="0" baseline="30000" dirty="0">
                <a:solidFill>
                  <a:srgbClr val="002060"/>
                </a:solidFill>
                <a:effectLst/>
                <a:latin typeface="Arial" panose="020B0604020202020204" pitchFamily="34" charset="0"/>
                <a:cs typeface="Arial" panose="020B0604020202020204" pitchFamily="34" charset="0"/>
              </a:rPr>
              <a:t>ème</a:t>
            </a:r>
            <a:r>
              <a:rPr lang="fr-FR" sz="1300" b="0" i="0" dirty="0">
                <a:solidFill>
                  <a:srgbClr val="002060"/>
                </a:solidFill>
                <a:effectLst/>
                <a:latin typeface="Arial" panose="020B0604020202020204" pitchFamily="34" charset="0"/>
                <a:cs typeface="Arial" panose="020B0604020202020204" pitchFamily="34" charset="0"/>
              </a:rPr>
              <a:t> Grand Ouest</a:t>
            </a:r>
          </a:p>
          <a:p>
            <a:pPr marL="538163" indent="-171450" algn="l">
              <a:buFont typeface="Arial" panose="020B0604020202020204" pitchFamily="34" charset="0"/>
              <a:buChar char="•"/>
            </a:pPr>
            <a:r>
              <a:rPr lang="fr-FR" sz="1300" b="0" i="0" dirty="0">
                <a:solidFill>
                  <a:srgbClr val="002060"/>
                </a:solidFill>
                <a:effectLst/>
                <a:latin typeface="Arial" panose="020B0604020202020204" pitchFamily="34" charset="0"/>
                <a:cs typeface="Arial" panose="020B0604020202020204" pitchFamily="34" charset="0"/>
              </a:rPr>
              <a:t>2023 : Les U16, 2</a:t>
            </a:r>
            <a:r>
              <a:rPr lang="fr-FR" sz="1300" b="0" i="0" baseline="30000" dirty="0">
                <a:solidFill>
                  <a:srgbClr val="002060"/>
                </a:solidFill>
                <a:effectLst/>
                <a:latin typeface="Arial" panose="020B0604020202020204" pitchFamily="34" charset="0"/>
                <a:cs typeface="Arial" panose="020B0604020202020204" pitchFamily="34" charset="0"/>
              </a:rPr>
              <a:t>ème</a:t>
            </a:r>
            <a:r>
              <a:rPr lang="fr-FR" sz="1300" b="0" i="0" dirty="0">
                <a:solidFill>
                  <a:srgbClr val="002060"/>
                </a:solidFill>
                <a:effectLst/>
                <a:latin typeface="Arial" panose="020B0604020202020204" pitchFamily="34" charset="0"/>
                <a:cs typeface="Arial" panose="020B0604020202020204" pitchFamily="34" charset="0"/>
              </a:rPr>
              <a:t> régional</a:t>
            </a:r>
          </a:p>
          <a:p>
            <a:pPr marL="538163" indent="-171450" algn="l">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2023 : Les Seniors quart de final régional 3</a:t>
            </a:r>
            <a:endParaRPr lang="fr-FR" sz="1300" b="0" i="0" dirty="0">
              <a:solidFill>
                <a:srgbClr val="002060"/>
              </a:solidFill>
              <a:effectLst/>
              <a:latin typeface="Arial" panose="020B0604020202020204" pitchFamily="34" charset="0"/>
              <a:cs typeface="Arial" panose="020B0604020202020204" pitchFamily="34" charset="0"/>
            </a:endParaRPr>
          </a:p>
          <a:p>
            <a:pPr algn="just" hangingPunct="0"/>
            <a:endParaRPr lang="fr-FR" sz="1500" dirty="0">
              <a:solidFill>
                <a:srgbClr val="002060"/>
              </a:solidFill>
              <a:latin typeface="Arial" panose="020B0604020202020204" pitchFamily="34" charset="0"/>
              <a:cs typeface="Arial" panose="020B0604020202020204" pitchFamily="34" charset="0"/>
            </a:endParaRPr>
          </a:p>
        </p:txBody>
      </p:sp>
      <p:pic>
        <p:nvPicPr>
          <p:cNvPr id="12" name="Image 11" descr="Description : IMG_8484">
            <a:extLst>
              <a:ext uri="{FF2B5EF4-FFF2-40B4-BE49-F238E27FC236}">
                <a16:creationId xmlns:a16="http://schemas.microsoft.com/office/drawing/2014/main" id="{C7B37CCA-008A-3B4C-B66B-CAC877341609}"/>
              </a:ext>
            </a:extLst>
          </p:cNvPr>
          <p:cNvPicPr/>
          <p:nvPr/>
        </p:nvPicPr>
        <p:blipFill rotWithShape="1">
          <a:blip r:embed="rId6" cstate="print">
            <a:extLst>
              <a:ext uri="{28A0092B-C50C-407E-A947-70E740481C1C}">
                <a14:useLocalDpi xmlns:a14="http://schemas.microsoft.com/office/drawing/2010/main" val="0"/>
              </a:ext>
            </a:extLst>
          </a:blip>
          <a:srcRect l="5406" r="2263"/>
          <a:stretch/>
        </p:blipFill>
        <p:spPr bwMode="auto">
          <a:xfrm>
            <a:off x="5664425" y="7015795"/>
            <a:ext cx="1697933" cy="1167352"/>
          </a:xfrm>
          <a:prstGeom prst="rect">
            <a:avLst/>
          </a:prstGeom>
          <a:noFill/>
        </p:spPr>
      </p:pic>
      <p:sp>
        <p:nvSpPr>
          <p:cNvPr id="14" name="ZoneTexte 13">
            <a:extLst>
              <a:ext uri="{FF2B5EF4-FFF2-40B4-BE49-F238E27FC236}">
                <a16:creationId xmlns:a16="http://schemas.microsoft.com/office/drawing/2014/main" id="{35DF702C-9A3F-F5C6-D8F1-B3F0D1B58910}"/>
              </a:ext>
            </a:extLst>
          </p:cNvPr>
          <p:cNvSpPr txBox="1"/>
          <p:nvPr/>
        </p:nvSpPr>
        <p:spPr>
          <a:xfrm>
            <a:off x="2438423" y="8735028"/>
            <a:ext cx="5129950" cy="1951984"/>
          </a:xfrm>
          <a:prstGeom prst="rect">
            <a:avLst/>
          </a:prstGeom>
          <a:noFill/>
          <a:ln w="76200">
            <a:noFill/>
          </a:ln>
        </p:spPr>
        <p:txBody>
          <a:bodyPr wrap="square" lIns="104306" tIns="52153" rIns="104306" bIns="52153" rtlCol="0">
            <a:spAutoFit/>
          </a:bodyPr>
          <a:lstStyle/>
          <a:p>
            <a:pPr marL="538163" algn="just" hangingPunct="0"/>
            <a:r>
              <a:rPr lang="fr-FR" sz="2400" b="1" dirty="0">
                <a:solidFill>
                  <a:srgbClr val="002060"/>
                </a:solidFill>
                <a:latin typeface="Arial" panose="020B0604020202020204" pitchFamily="34" charset="0"/>
                <a:cs typeface="Arial" panose="020B0604020202020204" pitchFamily="34" charset="0"/>
              </a:rPr>
              <a:t>LES FIDELES</a:t>
            </a:r>
          </a:p>
          <a:p>
            <a:pPr algn="just" hangingPunct="0"/>
            <a:endParaRPr lang="fr-FR" sz="500" b="1" dirty="0">
              <a:solidFill>
                <a:srgbClr val="002060"/>
              </a:solidFill>
              <a:latin typeface="Arial" panose="020B0604020202020204" pitchFamily="34" charset="0"/>
              <a:cs typeface="Arial" panose="020B0604020202020204" pitchFamily="34" charset="0"/>
            </a:endParaRPr>
          </a:p>
          <a:p>
            <a:pPr marL="538163" indent="-171450" algn="just" hangingPunct="0">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Plus de 200 licenciés joueurs et joueuses</a:t>
            </a:r>
          </a:p>
          <a:p>
            <a:pPr marL="538163" indent="-171450" algn="just" hangingPunct="0">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50 bénévoles volontaires</a:t>
            </a:r>
          </a:p>
          <a:p>
            <a:pPr marL="538163" indent="-171450" algn="just" hangingPunct="0">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40 partenaires privés</a:t>
            </a:r>
          </a:p>
          <a:p>
            <a:pPr marL="538163" indent="-171450" algn="just" hangingPunct="0">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250 spectateurs les jours de matchs</a:t>
            </a:r>
          </a:p>
          <a:p>
            <a:pPr marL="538163" indent="-171450" algn="just" hangingPunct="0">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1000 followers </a:t>
            </a:r>
            <a:r>
              <a:rPr lang="fr-FR" sz="1300" dirty="0" err="1">
                <a:solidFill>
                  <a:srgbClr val="002060"/>
                </a:solidFill>
                <a:latin typeface="Arial" panose="020B0604020202020204" pitchFamily="34" charset="0"/>
                <a:cs typeface="Arial" panose="020B0604020202020204" pitchFamily="34" charset="0"/>
              </a:rPr>
              <a:t>facebook</a:t>
            </a:r>
            <a:r>
              <a:rPr lang="fr-FR" sz="1300" dirty="0">
                <a:solidFill>
                  <a:srgbClr val="002060"/>
                </a:solidFill>
                <a:latin typeface="Arial" panose="020B0604020202020204" pitchFamily="34" charset="0"/>
                <a:cs typeface="Arial" panose="020B0604020202020204" pitchFamily="34" charset="0"/>
              </a:rPr>
              <a:t> et </a:t>
            </a:r>
            <a:r>
              <a:rPr lang="fr-FR" sz="1300" dirty="0" err="1">
                <a:solidFill>
                  <a:srgbClr val="002060"/>
                </a:solidFill>
                <a:latin typeface="Arial" panose="020B0604020202020204" pitchFamily="34" charset="0"/>
                <a:cs typeface="Arial" panose="020B0604020202020204" pitchFamily="34" charset="0"/>
              </a:rPr>
              <a:t>instagram</a:t>
            </a:r>
            <a:endParaRPr lang="fr-FR" sz="1300" dirty="0">
              <a:solidFill>
                <a:srgbClr val="002060"/>
              </a:solidFill>
              <a:latin typeface="Arial" panose="020B0604020202020204" pitchFamily="34" charset="0"/>
              <a:cs typeface="Arial" panose="020B0604020202020204" pitchFamily="34" charset="0"/>
            </a:endParaRPr>
          </a:p>
          <a:p>
            <a:pPr marL="538163" indent="-171450" algn="just" hangingPunct="0">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12000 interactions sur les réseaux sociaux</a:t>
            </a:r>
          </a:p>
          <a:p>
            <a:pPr algn="just" fontAlgn="base"/>
            <a:endParaRPr lang="fr-FR" sz="1300" dirty="0">
              <a:solidFill>
                <a:srgbClr val="002060"/>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F6CA9C38-FAC0-5561-8E09-60F484255DE1}"/>
              </a:ext>
            </a:extLst>
          </p:cNvPr>
          <p:cNvPicPr>
            <a:picLocks noChangeAspect="1"/>
          </p:cNvPicPr>
          <p:nvPr/>
        </p:nvPicPr>
        <p:blipFill>
          <a:blip r:embed="rId7"/>
          <a:stretch>
            <a:fillRect/>
          </a:stretch>
        </p:blipFill>
        <p:spPr>
          <a:xfrm>
            <a:off x="664156" y="8735028"/>
            <a:ext cx="1083209" cy="1902810"/>
          </a:xfrm>
          <a:prstGeom prst="rect">
            <a:avLst/>
          </a:prstGeom>
        </p:spPr>
      </p:pic>
      <p:pic>
        <p:nvPicPr>
          <p:cNvPr id="19" name="Image 18">
            <a:extLst>
              <a:ext uri="{FF2B5EF4-FFF2-40B4-BE49-F238E27FC236}">
                <a16:creationId xmlns:a16="http://schemas.microsoft.com/office/drawing/2014/main" id="{53429D04-A803-921B-06FF-044463DE640E}"/>
              </a:ext>
            </a:extLst>
          </p:cNvPr>
          <p:cNvPicPr>
            <a:picLocks noChangeAspect="1"/>
          </p:cNvPicPr>
          <p:nvPr/>
        </p:nvPicPr>
        <p:blipFill>
          <a:blip r:embed="rId5"/>
          <a:stretch>
            <a:fillRect/>
          </a:stretch>
        </p:blipFill>
        <p:spPr>
          <a:xfrm rot="1438642">
            <a:off x="282642" y="5308317"/>
            <a:ext cx="234789" cy="272992"/>
          </a:xfrm>
          <a:prstGeom prst="rect">
            <a:avLst/>
          </a:prstGeom>
        </p:spPr>
      </p:pic>
      <p:pic>
        <p:nvPicPr>
          <p:cNvPr id="20" name="Image 19">
            <a:extLst>
              <a:ext uri="{FF2B5EF4-FFF2-40B4-BE49-F238E27FC236}">
                <a16:creationId xmlns:a16="http://schemas.microsoft.com/office/drawing/2014/main" id="{0248360B-706B-EE96-A985-8EC9AC53FA91}"/>
              </a:ext>
            </a:extLst>
          </p:cNvPr>
          <p:cNvPicPr>
            <a:picLocks noChangeAspect="1"/>
          </p:cNvPicPr>
          <p:nvPr/>
        </p:nvPicPr>
        <p:blipFill>
          <a:blip r:embed="rId5"/>
          <a:stretch>
            <a:fillRect/>
          </a:stretch>
        </p:blipFill>
        <p:spPr>
          <a:xfrm rot="1438642">
            <a:off x="2595535" y="8820449"/>
            <a:ext cx="234789" cy="272992"/>
          </a:xfrm>
          <a:prstGeom prst="rect">
            <a:avLst/>
          </a:prstGeom>
        </p:spPr>
      </p:pic>
    </p:spTree>
    <p:extLst>
      <p:ext uri="{BB962C8B-B14F-4D97-AF65-F5344CB8AC3E}">
        <p14:creationId xmlns:p14="http://schemas.microsoft.com/office/powerpoint/2010/main" val="442777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Image 107">
            <a:extLst>
              <a:ext uri="{FF2B5EF4-FFF2-40B4-BE49-F238E27FC236}">
                <a16:creationId xmlns:a16="http://schemas.microsoft.com/office/drawing/2014/main" id="{632EDE45-4CD3-79D3-CB14-520C8E885132}"/>
              </a:ext>
            </a:extLst>
          </p:cNvPr>
          <p:cNvPicPr>
            <a:picLocks noChangeAspect="1"/>
          </p:cNvPicPr>
          <p:nvPr/>
        </p:nvPicPr>
        <p:blipFill rotWithShape="1">
          <a:blip r:embed="rId2">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Lst>
          </a:blip>
          <a:srcRect b="17132"/>
          <a:stretch/>
        </p:blipFill>
        <p:spPr>
          <a:xfrm>
            <a:off x="1367789" y="138863"/>
            <a:ext cx="6078954" cy="2328751"/>
          </a:xfrm>
          <a:prstGeom prst="rect">
            <a:avLst/>
          </a:prstGeom>
          <a:effectLst>
            <a:softEdge rad="0"/>
          </a:effectLst>
        </p:spPr>
      </p:pic>
      <p:sp>
        <p:nvSpPr>
          <p:cNvPr id="15" name="Rectangle 14">
            <a:extLst>
              <a:ext uri="{FF2B5EF4-FFF2-40B4-BE49-F238E27FC236}">
                <a16:creationId xmlns:a16="http://schemas.microsoft.com/office/drawing/2014/main" id="{4B59AD9F-8DD3-6724-2A58-6BCF8AB780E1}"/>
              </a:ext>
            </a:extLst>
          </p:cNvPr>
          <p:cNvSpPr/>
          <p:nvPr/>
        </p:nvSpPr>
        <p:spPr>
          <a:xfrm>
            <a:off x="17396" y="4801"/>
            <a:ext cx="7559675" cy="2467614"/>
          </a:xfrm>
          <a:prstGeom prst="rect">
            <a:avLst/>
          </a:prstGeom>
          <a:solidFill>
            <a:srgbClr val="9DC3E6">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3" b="1">
              <a:ln w="12700">
                <a:solidFill>
                  <a:schemeClr val="accent5"/>
                </a:solidFill>
                <a:prstDash val="solid"/>
              </a:ln>
              <a:pattFill prst="wdUpDiag">
                <a:fgClr>
                  <a:schemeClr val="accent5">
                    <a:lumMod val="60000"/>
                    <a:lumOff val="40000"/>
                  </a:schemeClr>
                </a:fgClr>
                <a:bgClr>
                  <a:schemeClr val="bg1"/>
                </a:bgClr>
              </a:pattFill>
            </a:endParaRPr>
          </a:p>
        </p:txBody>
      </p:sp>
      <p:cxnSp>
        <p:nvCxnSpPr>
          <p:cNvPr id="4" name="Connecteur droit 3">
            <a:extLst>
              <a:ext uri="{FF2B5EF4-FFF2-40B4-BE49-F238E27FC236}">
                <a16:creationId xmlns:a16="http://schemas.microsoft.com/office/drawing/2014/main" id="{CE5888C4-E42E-2A5B-3CDE-57539FE54034}"/>
              </a:ext>
            </a:extLst>
          </p:cNvPr>
          <p:cNvCxnSpPr>
            <a:cxnSpLocks/>
          </p:cNvCxnSpPr>
          <p:nvPr/>
        </p:nvCxnSpPr>
        <p:spPr>
          <a:xfrm flipV="1">
            <a:off x="112932" y="184154"/>
            <a:ext cx="7368605" cy="2053599"/>
          </a:xfrm>
          <a:prstGeom prst="line">
            <a:avLst/>
          </a:prstGeom>
          <a:ln w="1079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78139F3C-36AC-57A1-F7C9-941DB8FA24FD}"/>
              </a:ext>
            </a:extLst>
          </p:cNvPr>
          <p:cNvCxnSpPr>
            <a:cxnSpLocks/>
          </p:cNvCxnSpPr>
          <p:nvPr/>
        </p:nvCxnSpPr>
        <p:spPr>
          <a:xfrm flipV="1">
            <a:off x="35073" y="324041"/>
            <a:ext cx="7559675" cy="2097866"/>
          </a:xfrm>
          <a:prstGeom prst="line">
            <a:avLst/>
          </a:prstGeom>
          <a:ln w="50800">
            <a:solidFill>
              <a:srgbClr val="F3E116"/>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9588F434-9295-1934-0831-9459FEA90EFB}"/>
              </a:ext>
            </a:extLst>
          </p:cNvPr>
          <p:cNvSpPr txBox="1"/>
          <p:nvPr/>
        </p:nvSpPr>
        <p:spPr>
          <a:xfrm rot="20662643">
            <a:off x="1797223" y="662623"/>
            <a:ext cx="4839797" cy="338554"/>
          </a:xfrm>
          <a:prstGeom prst="rect">
            <a:avLst/>
          </a:prstGeom>
          <a:noFill/>
          <a:ln>
            <a:noFill/>
          </a:ln>
        </p:spPr>
        <p:txBody>
          <a:bodyPr wrap="square" rtlCol="0">
            <a:spAutoFit/>
          </a:bodyPr>
          <a:lstStyle/>
          <a:p>
            <a:pPr algn="ctr"/>
            <a:r>
              <a:rPr lang="fr-FR" sz="1600" b="1" dirty="0">
                <a:solidFill>
                  <a:schemeClr val="bg1"/>
                </a:solidFill>
                <a:latin typeface="Arial" panose="020B0604020202020204" pitchFamily="34" charset="0"/>
                <a:cs typeface="Arial" panose="020B0604020202020204" pitchFamily="34" charset="0"/>
              </a:rPr>
              <a:t>PLAQUETTE PARTENAIRES 2023/2024</a:t>
            </a:r>
          </a:p>
        </p:txBody>
      </p:sp>
      <p:pic>
        <p:nvPicPr>
          <p:cNvPr id="13" name="Image 12">
            <a:extLst>
              <a:ext uri="{FF2B5EF4-FFF2-40B4-BE49-F238E27FC236}">
                <a16:creationId xmlns:a16="http://schemas.microsoft.com/office/drawing/2014/main" id="{2A8D992D-D948-63D8-AAEE-B1CAF367E160}"/>
              </a:ext>
            </a:extLst>
          </p:cNvPr>
          <p:cNvPicPr>
            <a:picLocks noChangeAspect="1"/>
          </p:cNvPicPr>
          <p:nvPr/>
        </p:nvPicPr>
        <p:blipFill>
          <a:blip r:embed="rId4"/>
          <a:stretch>
            <a:fillRect/>
          </a:stretch>
        </p:blipFill>
        <p:spPr>
          <a:xfrm>
            <a:off x="302665" y="292154"/>
            <a:ext cx="1490603" cy="1947999"/>
          </a:xfrm>
          <a:prstGeom prst="rect">
            <a:avLst/>
          </a:prstGeom>
        </p:spPr>
      </p:pic>
      <p:sp>
        <p:nvSpPr>
          <p:cNvPr id="16" name="ZoneTexte 15">
            <a:extLst>
              <a:ext uri="{FF2B5EF4-FFF2-40B4-BE49-F238E27FC236}">
                <a16:creationId xmlns:a16="http://schemas.microsoft.com/office/drawing/2014/main" id="{729EA1E8-8671-D6C3-F11D-0C857B13B0AF}"/>
              </a:ext>
            </a:extLst>
          </p:cNvPr>
          <p:cNvSpPr txBox="1"/>
          <p:nvPr/>
        </p:nvSpPr>
        <p:spPr>
          <a:xfrm rot="20665525">
            <a:off x="1655610" y="1161656"/>
            <a:ext cx="5874080" cy="584775"/>
          </a:xfrm>
          <a:prstGeom prst="rect">
            <a:avLst/>
          </a:prstGeom>
          <a:noFill/>
          <a:ln>
            <a:noFill/>
          </a:ln>
        </p:spPr>
        <p:txBody>
          <a:bodyPr wrap="square" rtlCol="0">
            <a:spAutoFit/>
          </a:bodyPr>
          <a:lstStyle/>
          <a:p>
            <a:pPr algn="ctr"/>
            <a:r>
              <a:rPr lang="fr-FR" sz="3200" b="1" dirty="0">
                <a:solidFill>
                  <a:srgbClr val="002060"/>
                </a:solidFill>
                <a:latin typeface="Arial" panose="020B0604020202020204" pitchFamily="34" charset="0"/>
                <a:cs typeface="Arial" panose="020B0604020202020204" pitchFamily="34" charset="0"/>
              </a:rPr>
              <a:t>LE RESEAU PARTENAIRES</a:t>
            </a:r>
          </a:p>
        </p:txBody>
      </p:sp>
      <p:pic>
        <p:nvPicPr>
          <p:cNvPr id="17" name="Image 16">
            <a:extLst>
              <a:ext uri="{FF2B5EF4-FFF2-40B4-BE49-F238E27FC236}">
                <a16:creationId xmlns:a16="http://schemas.microsoft.com/office/drawing/2014/main" id="{14AE4E9E-0E32-C311-D532-00BCBF87568D}"/>
              </a:ext>
            </a:extLst>
          </p:cNvPr>
          <p:cNvPicPr>
            <a:picLocks noChangeAspect="1"/>
          </p:cNvPicPr>
          <p:nvPr/>
        </p:nvPicPr>
        <p:blipFill>
          <a:blip r:embed="rId5"/>
          <a:stretch>
            <a:fillRect/>
          </a:stretch>
        </p:blipFill>
        <p:spPr>
          <a:xfrm>
            <a:off x="6782849" y="1716264"/>
            <a:ext cx="443788" cy="515997"/>
          </a:xfrm>
          <a:prstGeom prst="rect">
            <a:avLst/>
          </a:prstGeom>
        </p:spPr>
      </p:pic>
      <p:sp>
        <p:nvSpPr>
          <p:cNvPr id="2" name="ZoneTexte 1">
            <a:extLst>
              <a:ext uri="{FF2B5EF4-FFF2-40B4-BE49-F238E27FC236}">
                <a16:creationId xmlns:a16="http://schemas.microsoft.com/office/drawing/2014/main" id="{B08C1648-DB4B-5ADD-272A-2DFCCA984D9B}"/>
              </a:ext>
            </a:extLst>
          </p:cNvPr>
          <p:cNvSpPr txBox="1"/>
          <p:nvPr/>
        </p:nvSpPr>
        <p:spPr>
          <a:xfrm>
            <a:off x="112931" y="2786854"/>
            <a:ext cx="7368606" cy="2152039"/>
          </a:xfrm>
          <a:prstGeom prst="rect">
            <a:avLst/>
          </a:prstGeom>
          <a:noFill/>
          <a:ln w="76200">
            <a:noFill/>
          </a:ln>
        </p:spPr>
        <p:txBody>
          <a:bodyPr wrap="square" lIns="104306" tIns="52153" rIns="104306" bIns="52153" rtlCol="0">
            <a:spAutoFit/>
          </a:bodyPr>
          <a:lstStyle/>
          <a:p>
            <a:pPr marL="538163" algn="just" hangingPunct="0">
              <a:tabLst>
                <a:tab pos="631825" algn="l"/>
              </a:tabLst>
            </a:pPr>
            <a:r>
              <a:rPr lang="fr-FR" sz="2400" b="1" dirty="0">
                <a:solidFill>
                  <a:srgbClr val="002060"/>
                </a:solidFill>
                <a:latin typeface="Arial" panose="020B0604020202020204" pitchFamily="34" charset="0"/>
                <a:cs typeface="Arial" panose="020B0604020202020204" pitchFamily="34" charset="0"/>
              </a:rPr>
              <a:t>ETRE PARTENAIRE</a:t>
            </a:r>
          </a:p>
          <a:p>
            <a:pPr algn="just" hangingPunct="0"/>
            <a:endParaRPr lang="fr-FR" sz="500" b="1" dirty="0">
              <a:solidFill>
                <a:srgbClr val="002060"/>
              </a:solidFill>
              <a:latin typeface="Arial" panose="020B0604020202020204" pitchFamily="34" charset="0"/>
              <a:cs typeface="Arial" panose="020B0604020202020204" pitchFamily="34" charset="0"/>
            </a:endParaRPr>
          </a:p>
          <a:p>
            <a:pPr marL="538163" indent="-174625" algn="just">
              <a:buFont typeface="Arial" panose="020B0604020202020204" pitchFamily="34" charset="0"/>
              <a:buChar char="•"/>
              <a:tabLst>
                <a:tab pos="3488932" algn="l"/>
              </a:tabLst>
            </a:pPr>
            <a:r>
              <a:rPr lang="fr-FR" sz="1300" dirty="0">
                <a:solidFill>
                  <a:srgbClr val="002060"/>
                </a:solidFill>
                <a:latin typeface="Arial" panose="020B0604020202020204" pitchFamily="34" charset="0"/>
                <a:cs typeface="Arial" panose="020B0604020202020204" pitchFamily="34" charset="0"/>
              </a:rPr>
              <a:t>Des valeurs communes : Convivialité, Business, Partage</a:t>
            </a:r>
          </a:p>
          <a:p>
            <a:pPr marL="538163" indent="-174625" algn="just">
              <a:buFont typeface="Arial" panose="020B0604020202020204" pitchFamily="34" charset="0"/>
              <a:buChar char="•"/>
              <a:tabLst>
                <a:tab pos="3488932" algn="l"/>
              </a:tabLst>
            </a:pPr>
            <a:r>
              <a:rPr lang="fr-FR" sz="1300" dirty="0">
                <a:solidFill>
                  <a:srgbClr val="002060"/>
                </a:solidFill>
                <a:latin typeface="Arial" panose="020B0604020202020204" pitchFamily="34" charset="0"/>
                <a:cs typeface="Arial" panose="020B0604020202020204" pitchFamily="34" charset="0"/>
              </a:rPr>
              <a:t>Soutien au club et soutien du club</a:t>
            </a:r>
          </a:p>
          <a:p>
            <a:pPr marL="538163" indent="-174625" algn="just">
              <a:buFont typeface="Arial" panose="020B0604020202020204" pitchFamily="34" charset="0"/>
              <a:buChar char="•"/>
              <a:tabLst>
                <a:tab pos="3488932" algn="l"/>
              </a:tabLst>
            </a:pPr>
            <a:r>
              <a:rPr lang="fr-FR" sz="1300" dirty="0">
                <a:solidFill>
                  <a:srgbClr val="002060"/>
                </a:solidFill>
                <a:latin typeface="Arial" panose="020B0604020202020204" pitchFamily="34" charset="0"/>
                <a:cs typeface="Arial" panose="020B0604020202020204" pitchFamily="34" charset="0"/>
              </a:rPr>
              <a:t>Développer la vie associative locale</a:t>
            </a:r>
          </a:p>
          <a:p>
            <a:pPr marL="538163" indent="-174625" algn="just">
              <a:buFont typeface="Arial" panose="020B0604020202020204" pitchFamily="34" charset="0"/>
              <a:buChar char="•"/>
              <a:tabLst>
                <a:tab pos="3488932" algn="l"/>
              </a:tabLst>
            </a:pPr>
            <a:r>
              <a:rPr lang="fr-FR" sz="1300" dirty="0">
                <a:solidFill>
                  <a:srgbClr val="002060"/>
                </a:solidFill>
                <a:latin typeface="Arial" panose="020B0604020202020204" pitchFamily="34" charset="0"/>
                <a:cs typeface="Arial" panose="020B0604020202020204" pitchFamily="34" charset="0"/>
              </a:rPr>
              <a:t>Bénéficier d’avantages fiscaux sur les dons faits au Club</a:t>
            </a:r>
          </a:p>
          <a:p>
            <a:pPr marL="538163" indent="-174625" algn="just">
              <a:buFont typeface="Arial" panose="020B0604020202020204" pitchFamily="34" charset="0"/>
              <a:buChar char="•"/>
              <a:tabLst>
                <a:tab pos="3488932" algn="l"/>
              </a:tabLst>
            </a:pPr>
            <a:r>
              <a:rPr lang="fr-FR" sz="1300" dirty="0">
                <a:solidFill>
                  <a:srgbClr val="002060"/>
                </a:solidFill>
                <a:latin typeface="Arial" panose="020B0604020202020204" pitchFamily="34" charset="0"/>
                <a:cs typeface="Arial" panose="020B0604020202020204" pitchFamily="34" charset="0"/>
              </a:rPr>
              <a:t>Une visibilité départementale, régionale et parfois nationale</a:t>
            </a:r>
          </a:p>
          <a:p>
            <a:pPr marL="538163" indent="-174625" algn="just">
              <a:buFont typeface="Arial" panose="020B0604020202020204" pitchFamily="34" charset="0"/>
              <a:buChar char="•"/>
              <a:tabLst>
                <a:tab pos="3488932" algn="l"/>
              </a:tabLst>
            </a:pPr>
            <a:r>
              <a:rPr lang="fr-FR" sz="1300" dirty="0">
                <a:solidFill>
                  <a:srgbClr val="002060"/>
                </a:solidFill>
                <a:latin typeface="Arial" panose="020B0604020202020204" pitchFamily="34" charset="0"/>
                <a:cs typeface="Arial" panose="020B0604020202020204" pitchFamily="34" charset="0"/>
              </a:rPr>
              <a:t>Invitation à tous les évènements organisés par le Club</a:t>
            </a:r>
          </a:p>
          <a:p>
            <a:pPr marL="538163" indent="-174625" algn="just">
              <a:buFont typeface="Arial" panose="020B0604020202020204" pitchFamily="34" charset="0"/>
              <a:buChar char="•"/>
              <a:tabLst>
                <a:tab pos="3488932" algn="l"/>
              </a:tabLst>
            </a:pPr>
            <a:r>
              <a:rPr lang="fr-FR" sz="1300" dirty="0">
                <a:solidFill>
                  <a:srgbClr val="002060"/>
                </a:solidFill>
                <a:latin typeface="Arial" panose="020B0604020202020204" pitchFamily="34" charset="0"/>
                <a:cs typeface="Arial" panose="020B0604020202020204" pitchFamily="34" charset="0"/>
              </a:rPr>
              <a:t>Participer à des rencontres, soirées ou déjeuners partenaires</a:t>
            </a:r>
          </a:p>
          <a:p>
            <a:pPr algn="just" fontAlgn="base"/>
            <a:endParaRPr lang="fr-FR" sz="1300" dirty="0">
              <a:solidFill>
                <a:srgbClr val="002060"/>
              </a:solidFill>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398EB87F-0BE6-85C8-8DCF-84D579DFFD49}"/>
              </a:ext>
            </a:extLst>
          </p:cNvPr>
          <p:cNvSpPr txBox="1"/>
          <p:nvPr/>
        </p:nvSpPr>
        <p:spPr>
          <a:xfrm>
            <a:off x="2915102" y="8091206"/>
            <a:ext cx="4425784" cy="2152039"/>
          </a:xfrm>
          <a:prstGeom prst="rect">
            <a:avLst/>
          </a:prstGeom>
          <a:noFill/>
          <a:ln w="76200">
            <a:noFill/>
          </a:ln>
        </p:spPr>
        <p:txBody>
          <a:bodyPr wrap="square" lIns="104306" tIns="52153" rIns="104306" bIns="52153" rtlCol="0">
            <a:spAutoFit/>
          </a:bodyPr>
          <a:lstStyle/>
          <a:p>
            <a:pPr marL="444500" algn="just" hangingPunct="0"/>
            <a:r>
              <a:rPr lang="fr-FR" sz="2400" b="1" dirty="0">
                <a:solidFill>
                  <a:srgbClr val="002060"/>
                </a:solidFill>
                <a:latin typeface="Arial" panose="020B0604020202020204" pitchFamily="34" charset="0"/>
                <a:cs typeface="Arial" panose="020B0604020202020204" pitchFamily="34" charset="0"/>
              </a:rPr>
              <a:t>LES OBJECTIFS</a:t>
            </a:r>
          </a:p>
          <a:p>
            <a:pPr algn="just" hangingPunct="0"/>
            <a:endParaRPr lang="fr-FR" sz="500" b="1" dirty="0">
              <a:solidFill>
                <a:srgbClr val="002060"/>
              </a:solidFill>
              <a:latin typeface="Arial" panose="020B0604020202020204" pitchFamily="34" charset="0"/>
              <a:cs typeface="Arial" panose="020B0604020202020204" pitchFamily="34" charset="0"/>
            </a:endParaRPr>
          </a:p>
          <a:p>
            <a:pPr marL="442913" indent="-174625" algn="just">
              <a:buFont typeface="Arial" panose="020B0604020202020204" pitchFamily="34" charset="0"/>
              <a:buChar char="•"/>
              <a:tabLst>
                <a:tab pos="3488932" algn="l"/>
              </a:tabLst>
            </a:pPr>
            <a:r>
              <a:rPr lang="fr-FR" sz="1300" dirty="0">
                <a:solidFill>
                  <a:srgbClr val="002060"/>
                </a:solidFill>
                <a:latin typeface="Arial" panose="020B0604020202020204" pitchFamily="34" charset="0"/>
                <a:cs typeface="Arial" panose="020B0604020202020204" pitchFamily="34" charset="0"/>
              </a:rPr>
              <a:t>Rencontrer les décideurs économiques locaux</a:t>
            </a:r>
          </a:p>
          <a:p>
            <a:pPr marL="442913" indent="-174625" algn="just">
              <a:buFont typeface="Arial" panose="020B0604020202020204" pitchFamily="34" charset="0"/>
              <a:buChar char="•"/>
              <a:tabLst>
                <a:tab pos="3488932" algn="l"/>
              </a:tabLst>
            </a:pPr>
            <a:r>
              <a:rPr lang="fr-FR" sz="1300" dirty="0">
                <a:solidFill>
                  <a:srgbClr val="002060"/>
                </a:solidFill>
                <a:latin typeface="Arial" panose="020B0604020202020204" pitchFamily="34" charset="0"/>
                <a:cs typeface="Arial" panose="020B0604020202020204" pitchFamily="34" charset="0"/>
              </a:rPr>
              <a:t>Développer des relations professionnelles et conviviales</a:t>
            </a:r>
          </a:p>
          <a:p>
            <a:pPr marL="442913" indent="-174625" algn="just">
              <a:buFont typeface="Arial" panose="020B0604020202020204" pitchFamily="34" charset="0"/>
              <a:buChar char="•"/>
              <a:tabLst>
                <a:tab pos="3488932" algn="l"/>
              </a:tabLst>
            </a:pPr>
            <a:r>
              <a:rPr lang="fr-FR" sz="1300" dirty="0">
                <a:solidFill>
                  <a:srgbClr val="002060"/>
                </a:solidFill>
                <a:latin typeface="Arial" panose="020B0604020202020204" pitchFamily="34" charset="0"/>
                <a:cs typeface="Arial" panose="020B0604020202020204" pitchFamily="34" charset="0"/>
              </a:rPr>
              <a:t>Associer son image à un projet fort et aux valeurs du rugby</a:t>
            </a:r>
          </a:p>
          <a:p>
            <a:pPr marL="442913" indent="-174625" algn="just">
              <a:buFont typeface="Arial" panose="020B0604020202020204" pitchFamily="34" charset="0"/>
              <a:buChar char="•"/>
              <a:tabLst>
                <a:tab pos="3488932" algn="l"/>
              </a:tabLst>
            </a:pPr>
            <a:r>
              <a:rPr lang="fr-FR" sz="1300" dirty="0">
                <a:solidFill>
                  <a:srgbClr val="002060"/>
                </a:solidFill>
                <a:latin typeface="Arial" panose="020B0604020202020204" pitchFamily="34" charset="0"/>
                <a:cs typeface="Arial" panose="020B0604020202020204" pitchFamily="34" charset="0"/>
              </a:rPr>
              <a:t>Inviter des clients, amis, collaborateurs à vivre des moments intenses</a:t>
            </a:r>
          </a:p>
          <a:p>
            <a:pPr algn="just" fontAlgn="base"/>
            <a:endParaRPr lang="fr-FR" sz="1300" dirty="0">
              <a:solidFill>
                <a:srgbClr val="002060"/>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217A2039-8205-04BD-5A74-2581AC92178C}"/>
              </a:ext>
            </a:extLst>
          </p:cNvPr>
          <p:cNvSpPr/>
          <p:nvPr/>
        </p:nvSpPr>
        <p:spPr>
          <a:xfrm>
            <a:off x="0" y="0"/>
            <a:ext cx="7559675" cy="10691813"/>
          </a:xfrm>
          <a:prstGeom prst="rect">
            <a:avLst/>
          </a:prstGeom>
          <a:noFill/>
          <a:ln w="2794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5D333A7-5ED8-79CB-05EA-04073AFD0F29}"/>
              </a:ext>
            </a:extLst>
          </p:cNvPr>
          <p:cNvSpPr txBox="1"/>
          <p:nvPr/>
        </p:nvSpPr>
        <p:spPr>
          <a:xfrm>
            <a:off x="1956739" y="4938893"/>
            <a:ext cx="5423197" cy="3152313"/>
          </a:xfrm>
          <a:prstGeom prst="rect">
            <a:avLst/>
          </a:prstGeom>
          <a:noFill/>
          <a:ln w="76200">
            <a:noFill/>
          </a:ln>
        </p:spPr>
        <p:txBody>
          <a:bodyPr wrap="square" lIns="104306" tIns="52153" rIns="104306" bIns="52153" rtlCol="0">
            <a:spAutoFit/>
          </a:bodyPr>
          <a:lstStyle/>
          <a:p>
            <a:pPr marL="444500" algn="just" hangingPunct="0">
              <a:tabLst>
                <a:tab pos="444500" algn="l"/>
              </a:tabLst>
            </a:pPr>
            <a:r>
              <a:rPr lang="fr-FR" sz="2400" b="1" dirty="0">
                <a:solidFill>
                  <a:srgbClr val="002060"/>
                </a:solidFill>
                <a:latin typeface="Arial" panose="020B0604020202020204" pitchFamily="34" charset="0"/>
                <a:cs typeface="Arial" panose="020B0604020202020204" pitchFamily="34" charset="0"/>
              </a:rPr>
              <a:t>LE CLUB PARTENAIRES</a:t>
            </a:r>
          </a:p>
          <a:p>
            <a:pPr algn="just" hangingPunct="0"/>
            <a:endParaRPr lang="fr-FR" sz="500" b="1" dirty="0">
              <a:solidFill>
                <a:srgbClr val="002060"/>
              </a:solidFill>
              <a:latin typeface="Arial" panose="020B0604020202020204" pitchFamily="34" charset="0"/>
              <a:cs typeface="Arial" panose="020B0604020202020204" pitchFamily="34" charset="0"/>
            </a:endParaRPr>
          </a:p>
          <a:p>
            <a:pPr marL="442913" indent="-174625" algn="just">
              <a:buFont typeface="Arial" panose="020B0604020202020204" pitchFamily="34" charset="0"/>
              <a:buChar char="•"/>
              <a:tabLst>
                <a:tab pos="3488932" algn="l"/>
              </a:tabLst>
            </a:pPr>
            <a:r>
              <a:rPr lang="fr-FR" sz="1300" dirty="0">
                <a:solidFill>
                  <a:srgbClr val="002060"/>
                </a:solidFill>
                <a:latin typeface="Arial" panose="020B0604020202020204" pitchFamily="34" charset="0"/>
                <a:cs typeface="Arial" panose="020B0604020202020204" pitchFamily="34" charset="0"/>
              </a:rPr>
              <a:t>Référencement sur notre site internet et nos réseaux sociaux</a:t>
            </a:r>
          </a:p>
          <a:p>
            <a:pPr marL="442913" indent="-174625" algn="just">
              <a:buFont typeface="Arial" panose="020B0604020202020204" pitchFamily="34" charset="0"/>
              <a:buChar char="•"/>
              <a:tabLst>
                <a:tab pos="3488932" algn="l"/>
              </a:tabLst>
            </a:pPr>
            <a:r>
              <a:rPr lang="fr-FR" sz="1300" dirty="0">
                <a:solidFill>
                  <a:srgbClr val="002060"/>
                </a:solidFill>
                <a:latin typeface="Arial" panose="020B0604020202020204" pitchFamily="34" charset="0"/>
                <a:cs typeface="Arial" panose="020B0604020202020204" pitchFamily="34" charset="0"/>
              </a:rPr>
              <a:t>Référencement sur les panneaux autour du stade</a:t>
            </a:r>
          </a:p>
          <a:p>
            <a:pPr marL="442913" indent="-174625" algn="just">
              <a:buFont typeface="Arial" panose="020B0604020202020204" pitchFamily="34" charset="0"/>
              <a:buChar char="•"/>
              <a:tabLst>
                <a:tab pos="3488932" algn="l"/>
              </a:tabLst>
            </a:pPr>
            <a:r>
              <a:rPr lang="fr-FR" sz="1300" dirty="0">
                <a:solidFill>
                  <a:srgbClr val="002060"/>
                </a:solidFill>
                <a:latin typeface="Arial" panose="020B0604020202020204" pitchFamily="34" charset="0"/>
                <a:cs typeface="Arial" panose="020B0604020202020204" pitchFamily="34" charset="0"/>
              </a:rPr>
              <a:t>Présence dans l’annuaire des partenaires</a:t>
            </a:r>
          </a:p>
          <a:p>
            <a:pPr marL="442913" indent="-174625" algn="just">
              <a:buFont typeface="Arial" panose="020B0604020202020204" pitchFamily="34" charset="0"/>
              <a:buChar char="•"/>
              <a:tabLst>
                <a:tab pos="3488932" algn="l"/>
              </a:tabLst>
            </a:pPr>
            <a:r>
              <a:rPr lang="fr-FR" sz="1300" dirty="0">
                <a:solidFill>
                  <a:srgbClr val="002060"/>
                </a:solidFill>
                <a:latin typeface="Arial" panose="020B0604020202020204" pitchFamily="34" charset="0"/>
                <a:cs typeface="Arial" panose="020B0604020202020204" pitchFamily="34" charset="0"/>
              </a:rPr>
              <a:t>Plusieurs évènements :</a:t>
            </a:r>
          </a:p>
          <a:p>
            <a:pPr marL="901700" indent="-174625" algn="just">
              <a:buFont typeface="Arial" panose="020B0604020202020204" pitchFamily="34" charset="0"/>
              <a:buChar char="•"/>
              <a:tabLst>
                <a:tab pos="3488932" algn="l"/>
              </a:tabLst>
            </a:pPr>
            <a:r>
              <a:rPr lang="fr-FR" sz="1300" dirty="0">
                <a:solidFill>
                  <a:srgbClr val="002060"/>
                </a:solidFill>
                <a:latin typeface="Arial" panose="020B0604020202020204" pitchFamily="34" charset="0"/>
                <a:cs typeface="Arial" panose="020B0604020202020204" pitchFamily="34" charset="0"/>
              </a:rPr>
              <a:t>Invitation à tous les évènements organisés par le Club</a:t>
            </a:r>
          </a:p>
          <a:p>
            <a:pPr marL="901700" indent="-174625" algn="just">
              <a:buFont typeface="Arial" panose="020B0604020202020204" pitchFamily="34" charset="0"/>
              <a:buChar char="•"/>
              <a:tabLst>
                <a:tab pos="3488932" algn="l"/>
              </a:tabLst>
            </a:pPr>
            <a:r>
              <a:rPr lang="fr-FR" sz="1300" dirty="0">
                <a:solidFill>
                  <a:srgbClr val="002060"/>
                </a:solidFill>
                <a:latin typeface="Arial" panose="020B0604020202020204" pitchFamily="34" charset="0"/>
                <a:cs typeface="Arial" panose="020B0604020202020204" pitchFamily="34" charset="0"/>
              </a:rPr>
              <a:t>Participer à des rencontres, soirées ou déjeuners partenaires (5 par saison), organisés en collaboration avec le partenaire qui reçoit l’évènement</a:t>
            </a:r>
          </a:p>
          <a:p>
            <a:pPr marL="901700" indent="-174625" algn="just">
              <a:buFont typeface="Arial" panose="020B0604020202020204" pitchFamily="34" charset="0"/>
              <a:buChar char="•"/>
              <a:tabLst>
                <a:tab pos="3488932" algn="l"/>
              </a:tabLst>
            </a:pPr>
            <a:r>
              <a:rPr lang="fr-FR" sz="1300" dirty="0">
                <a:solidFill>
                  <a:srgbClr val="002060"/>
                </a:solidFill>
                <a:latin typeface="Arial" panose="020B0604020202020204" pitchFamily="34" charset="0"/>
                <a:cs typeface="Arial" panose="020B0604020202020204" pitchFamily="34" charset="0"/>
              </a:rPr>
              <a:t>La journée des copains suivi de la soirée des copains, début septembre</a:t>
            </a:r>
          </a:p>
          <a:p>
            <a:pPr marL="901700" indent="-174625" algn="just">
              <a:buFont typeface="Arial" panose="020B0604020202020204" pitchFamily="34" charset="0"/>
              <a:buChar char="•"/>
              <a:tabLst>
                <a:tab pos="3488932" algn="l"/>
              </a:tabLst>
            </a:pPr>
            <a:r>
              <a:rPr lang="fr-FR" sz="1300" dirty="0">
                <a:solidFill>
                  <a:srgbClr val="002060"/>
                </a:solidFill>
                <a:latin typeface="Arial" panose="020B0604020202020204" pitchFamily="34" charset="0"/>
                <a:cs typeface="Arial" panose="020B0604020202020204" pitchFamily="34" charset="0"/>
              </a:rPr>
              <a:t>Soirée de Noël ou du nouvel an</a:t>
            </a:r>
          </a:p>
          <a:p>
            <a:pPr marL="901700" indent="-174625" algn="just">
              <a:buFont typeface="Arial" panose="020B0604020202020204" pitchFamily="34" charset="0"/>
              <a:buChar char="•"/>
              <a:tabLst>
                <a:tab pos="3488932" algn="l"/>
              </a:tabLst>
            </a:pPr>
            <a:r>
              <a:rPr lang="fr-FR" sz="1300" dirty="0">
                <a:solidFill>
                  <a:srgbClr val="002060"/>
                </a:solidFill>
                <a:latin typeface="Arial" panose="020B0604020202020204" pitchFamily="34" charset="0"/>
                <a:cs typeface="Arial" panose="020B0604020202020204" pitchFamily="34" charset="0"/>
              </a:rPr>
              <a:t>Soirée de fin de saison</a:t>
            </a:r>
          </a:p>
          <a:p>
            <a:pPr algn="just" fontAlgn="base"/>
            <a:endParaRPr lang="fr-FR" sz="1300" dirty="0">
              <a:solidFill>
                <a:srgbClr val="002060"/>
              </a:solidFill>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CB9821C5-09C6-9E23-05DF-DB53AC47AAB8}"/>
              </a:ext>
            </a:extLst>
          </p:cNvPr>
          <p:cNvPicPr>
            <a:picLocks noChangeAspect="1"/>
          </p:cNvPicPr>
          <p:nvPr/>
        </p:nvPicPr>
        <p:blipFill>
          <a:blip r:embed="rId5"/>
          <a:stretch>
            <a:fillRect/>
          </a:stretch>
        </p:blipFill>
        <p:spPr>
          <a:xfrm rot="1438642">
            <a:off x="282639" y="2860471"/>
            <a:ext cx="234789" cy="272992"/>
          </a:xfrm>
          <a:prstGeom prst="rect">
            <a:avLst/>
          </a:prstGeom>
        </p:spPr>
      </p:pic>
      <p:pic>
        <p:nvPicPr>
          <p:cNvPr id="6" name="Picture 2" descr="Peut être une image de texte qui dit ’Amicalement vin OVALE LOIRE 3 AMBOISE RUGBY 1998 CLUB PARTENAIRES’">
            <a:extLst>
              <a:ext uri="{FF2B5EF4-FFF2-40B4-BE49-F238E27FC236}">
                <a16:creationId xmlns:a16="http://schemas.microsoft.com/office/drawing/2014/main" id="{E13F3A90-6A30-5810-F2F4-C9AFF77176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083" r="1"/>
          <a:stretch/>
        </p:blipFill>
        <p:spPr bwMode="auto">
          <a:xfrm>
            <a:off x="271960" y="5752920"/>
            <a:ext cx="1892689" cy="1591221"/>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 19">
            <a:extLst>
              <a:ext uri="{FF2B5EF4-FFF2-40B4-BE49-F238E27FC236}">
                <a16:creationId xmlns:a16="http://schemas.microsoft.com/office/drawing/2014/main" id="{3B64890C-2519-DDC6-11B9-E7D06B42993A}"/>
              </a:ext>
            </a:extLst>
          </p:cNvPr>
          <p:cNvPicPr>
            <a:picLocks noChangeAspect="1"/>
          </p:cNvPicPr>
          <p:nvPr/>
        </p:nvPicPr>
        <p:blipFill rotWithShape="1">
          <a:blip r:embed="rId7">
            <a:extLst>
              <a:ext uri="{28A0092B-C50C-407E-A947-70E740481C1C}">
                <a14:useLocalDpi xmlns:a14="http://schemas.microsoft.com/office/drawing/2010/main" val="0"/>
              </a:ext>
            </a:extLst>
          </a:blip>
          <a:srcRect l="1512" t="12748" r="29952"/>
          <a:stretch/>
        </p:blipFill>
        <p:spPr>
          <a:xfrm>
            <a:off x="218789" y="8393246"/>
            <a:ext cx="2583382" cy="1849999"/>
          </a:xfrm>
          <a:prstGeom prst="rect">
            <a:avLst/>
          </a:prstGeom>
        </p:spPr>
      </p:pic>
      <p:pic>
        <p:nvPicPr>
          <p:cNvPr id="2052" name="Picture 4">
            <a:extLst>
              <a:ext uri="{FF2B5EF4-FFF2-40B4-BE49-F238E27FC236}">
                <a16:creationId xmlns:a16="http://schemas.microsoft.com/office/drawing/2014/main" id="{401D9027-F7D3-99E9-9193-7567ADAADE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00" y="2829113"/>
            <a:ext cx="1607375" cy="1928850"/>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 20">
            <a:extLst>
              <a:ext uri="{FF2B5EF4-FFF2-40B4-BE49-F238E27FC236}">
                <a16:creationId xmlns:a16="http://schemas.microsoft.com/office/drawing/2014/main" id="{136DB319-585B-A9AC-EC09-CA7F99B99CFD}"/>
              </a:ext>
            </a:extLst>
          </p:cNvPr>
          <p:cNvPicPr>
            <a:picLocks noChangeAspect="1"/>
          </p:cNvPicPr>
          <p:nvPr/>
        </p:nvPicPr>
        <p:blipFill>
          <a:blip r:embed="rId5"/>
          <a:stretch>
            <a:fillRect/>
          </a:stretch>
        </p:blipFill>
        <p:spPr>
          <a:xfrm rot="1438642">
            <a:off x="2047254" y="5041783"/>
            <a:ext cx="234789" cy="272992"/>
          </a:xfrm>
          <a:prstGeom prst="rect">
            <a:avLst/>
          </a:prstGeom>
        </p:spPr>
      </p:pic>
      <p:pic>
        <p:nvPicPr>
          <p:cNvPr id="22" name="Image 21">
            <a:extLst>
              <a:ext uri="{FF2B5EF4-FFF2-40B4-BE49-F238E27FC236}">
                <a16:creationId xmlns:a16="http://schemas.microsoft.com/office/drawing/2014/main" id="{381D5849-03CE-BEB4-F268-F9CAEDE0C4BE}"/>
              </a:ext>
            </a:extLst>
          </p:cNvPr>
          <p:cNvPicPr>
            <a:picLocks noChangeAspect="1"/>
          </p:cNvPicPr>
          <p:nvPr/>
        </p:nvPicPr>
        <p:blipFill>
          <a:blip r:embed="rId5"/>
          <a:stretch>
            <a:fillRect/>
          </a:stretch>
        </p:blipFill>
        <p:spPr>
          <a:xfrm rot="1438642">
            <a:off x="3010911" y="8178993"/>
            <a:ext cx="234789" cy="272992"/>
          </a:xfrm>
          <a:prstGeom prst="rect">
            <a:avLst/>
          </a:prstGeom>
        </p:spPr>
      </p:pic>
    </p:spTree>
    <p:extLst>
      <p:ext uri="{BB962C8B-B14F-4D97-AF65-F5344CB8AC3E}">
        <p14:creationId xmlns:p14="http://schemas.microsoft.com/office/powerpoint/2010/main" val="371729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Image 107">
            <a:extLst>
              <a:ext uri="{FF2B5EF4-FFF2-40B4-BE49-F238E27FC236}">
                <a16:creationId xmlns:a16="http://schemas.microsoft.com/office/drawing/2014/main" id="{632EDE45-4CD3-79D3-CB14-520C8E885132}"/>
              </a:ext>
            </a:extLst>
          </p:cNvPr>
          <p:cNvPicPr>
            <a:picLocks noChangeAspect="1"/>
          </p:cNvPicPr>
          <p:nvPr/>
        </p:nvPicPr>
        <p:blipFill rotWithShape="1">
          <a:blip r:embed="rId2">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Lst>
          </a:blip>
          <a:srcRect b="17132"/>
          <a:stretch/>
        </p:blipFill>
        <p:spPr>
          <a:xfrm>
            <a:off x="1367789" y="138863"/>
            <a:ext cx="6078954" cy="2328751"/>
          </a:xfrm>
          <a:prstGeom prst="rect">
            <a:avLst/>
          </a:prstGeom>
          <a:effectLst>
            <a:softEdge rad="0"/>
          </a:effectLst>
        </p:spPr>
      </p:pic>
      <p:sp>
        <p:nvSpPr>
          <p:cNvPr id="15" name="Rectangle 14">
            <a:extLst>
              <a:ext uri="{FF2B5EF4-FFF2-40B4-BE49-F238E27FC236}">
                <a16:creationId xmlns:a16="http://schemas.microsoft.com/office/drawing/2014/main" id="{4B59AD9F-8DD3-6724-2A58-6BCF8AB780E1}"/>
              </a:ext>
            </a:extLst>
          </p:cNvPr>
          <p:cNvSpPr/>
          <p:nvPr/>
        </p:nvSpPr>
        <p:spPr>
          <a:xfrm>
            <a:off x="17396" y="4801"/>
            <a:ext cx="7559675" cy="2467614"/>
          </a:xfrm>
          <a:prstGeom prst="rect">
            <a:avLst/>
          </a:prstGeom>
          <a:solidFill>
            <a:srgbClr val="9DC3E6">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3" b="1">
              <a:ln w="12700">
                <a:solidFill>
                  <a:schemeClr val="accent5"/>
                </a:solidFill>
                <a:prstDash val="solid"/>
              </a:ln>
              <a:pattFill prst="wdUpDiag">
                <a:fgClr>
                  <a:schemeClr val="accent5">
                    <a:lumMod val="60000"/>
                    <a:lumOff val="40000"/>
                  </a:schemeClr>
                </a:fgClr>
                <a:bgClr>
                  <a:schemeClr val="bg1"/>
                </a:bgClr>
              </a:pattFill>
            </a:endParaRPr>
          </a:p>
        </p:txBody>
      </p:sp>
      <p:cxnSp>
        <p:nvCxnSpPr>
          <p:cNvPr id="4" name="Connecteur droit 3">
            <a:extLst>
              <a:ext uri="{FF2B5EF4-FFF2-40B4-BE49-F238E27FC236}">
                <a16:creationId xmlns:a16="http://schemas.microsoft.com/office/drawing/2014/main" id="{CE5888C4-E42E-2A5B-3CDE-57539FE54034}"/>
              </a:ext>
            </a:extLst>
          </p:cNvPr>
          <p:cNvCxnSpPr>
            <a:cxnSpLocks/>
          </p:cNvCxnSpPr>
          <p:nvPr/>
        </p:nvCxnSpPr>
        <p:spPr>
          <a:xfrm flipV="1">
            <a:off x="112932" y="184154"/>
            <a:ext cx="7368605" cy="2053599"/>
          </a:xfrm>
          <a:prstGeom prst="line">
            <a:avLst/>
          </a:prstGeom>
          <a:ln w="1079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78139F3C-36AC-57A1-F7C9-941DB8FA24FD}"/>
              </a:ext>
            </a:extLst>
          </p:cNvPr>
          <p:cNvCxnSpPr>
            <a:cxnSpLocks/>
          </p:cNvCxnSpPr>
          <p:nvPr/>
        </p:nvCxnSpPr>
        <p:spPr>
          <a:xfrm flipV="1">
            <a:off x="35073" y="324041"/>
            <a:ext cx="7559675" cy="2097866"/>
          </a:xfrm>
          <a:prstGeom prst="line">
            <a:avLst/>
          </a:prstGeom>
          <a:ln w="50800">
            <a:solidFill>
              <a:srgbClr val="F3E116"/>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9588F434-9295-1934-0831-9459FEA90EFB}"/>
              </a:ext>
            </a:extLst>
          </p:cNvPr>
          <p:cNvSpPr txBox="1"/>
          <p:nvPr/>
        </p:nvSpPr>
        <p:spPr>
          <a:xfrm rot="20662643">
            <a:off x="1797223" y="662623"/>
            <a:ext cx="4839797" cy="338554"/>
          </a:xfrm>
          <a:prstGeom prst="rect">
            <a:avLst/>
          </a:prstGeom>
          <a:noFill/>
          <a:ln>
            <a:noFill/>
          </a:ln>
        </p:spPr>
        <p:txBody>
          <a:bodyPr wrap="square" rtlCol="0">
            <a:spAutoFit/>
          </a:bodyPr>
          <a:lstStyle/>
          <a:p>
            <a:pPr algn="ctr"/>
            <a:r>
              <a:rPr lang="fr-FR" sz="1600" b="1" dirty="0">
                <a:solidFill>
                  <a:schemeClr val="bg1"/>
                </a:solidFill>
                <a:latin typeface="Arial" panose="020B0604020202020204" pitchFamily="34" charset="0"/>
                <a:cs typeface="Arial" panose="020B0604020202020204" pitchFamily="34" charset="0"/>
              </a:rPr>
              <a:t>PLAQUETTE PARTENAIRES 2023/2024</a:t>
            </a:r>
          </a:p>
        </p:txBody>
      </p:sp>
      <p:pic>
        <p:nvPicPr>
          <p:cNvPr id="13" name="Image 12">
            <a:extLst>
              <a:ext uri="{FF2B5EF4-FFF2-40B4-BE49-F238E27FC236}">
                <a16:creationId xmlns:a16="http://schemas.microsoft.com/office/drawing/2014/main" id="{2A8D992D-D948-63D8-AAEE-B1CAF367E160}"/>
              </a:ext>
            </a:extLst>
          </p:cNvPr>
          <p:cNvPicPr>
            <a:picLocks noChangeAspect="1"/>
          </p:cNvPicPr>
          <p:nvPr/>
        </p:nvPicPr>
        <p:blipFill>
          <a:blip r:embed="rId4"/>
          <a:stretch>
            <a:fillRect/>
          </a:stretch>
        </p:blipFill>
        <p:spPr>
          <a:xfrm>
            <a:off x="302665" y="292154"/>
            <a:ext cx="1490603" cy="1947999"/>
          </a:xfrm>
          <a:prstGeom prst="rect">
            <a:avLst/>
          </a:prstGeom>
        </p:spPr>
      </p:pic>
      <p:sp>
        <p:nvSpPr>
          <p:cNvPr id="16" name="ZoneTexte 15">
            <a:extLst>
              <a:ext uri="{FF2B5EF4-FFF2-40B4-BE49-F238E27FC236}">
                <a16:creationId xmlns:a16="http://schemas.microsoft.com/office/drawing/2014/main" id="{729EA1E8-8671-D6C3-F11D-0C857B13B0AF}"/>
              </a:ext>
            </a:extLst>
          </p:cNvPr>
          <p:cNvSpPr txBox="1"/>
          <p:nvPr/>
        </p:nvSpPr>
        <p:spPr>
          <a:xfrm rot="20665525">
            <a:off x="1721846" y="1187226"/>
            <a:ext cx="5666031" cy="584775"/>
          </a:xfrm>
          <a:prstGeom prst="rect">
            <a:avLst/>
          </a:prstGeom>
          <a:noFill/>
          <a:ln>
            <a:noFill/>
          </a:ln>
        </p:spPr>
        <p:txBody>
          <a:bodyPr wrap="square" rtlCol="0">
            <a:spAutoFit/>
          </a:bodyPr>
          <a:lstStyle/>
          <a:p>
            <a:pPr algn="ctr"/>
            <a:r>
              <a:rPr lang="fr-FR" sz="3200" b="1" dirty="0">
                <a:solidFill>
                  <a:srgbClr val="002060"/>
                </a:solidFill>
                <a:latin typeface="Arial" panose="020B0604020202020204" pitchFamily="34" charset="0"/>
                <a:cs typeface="Arial" panose="020B0604020202020204" pitchFamily="34" charset="0"/>
              </a:rPr>
              <a:t>L’OFFRE PARTENARIALE</a:t>
            </a:r>
          </a:p>
        </p:txBody>
      </p:sp>
      <p:pic>
        <p:nvPicPr>
          <p:cNvPr id="17" name="Image 16">
            <a:extLst>
              <a:ext uri="{FF2B5EF4-FFF2-40B4-BE49-F238E27FC236}">
                <a16:creationId xmlns:a16="http://schemas.microsoft.com/office/drawing/2014/main" id="{14AE4E9E-0E32-C311-D532-00BCBF87568D}"/>
              </a:ext>
            </a:extLst>
          </p:cNvPr>
          <p:cNvPicPr>
            <a:picLocks noChangeAspect="1"/>
          </p:cNvPicPr>
          <p:nvPr/>
        </p:nvPicPr>
        <p:blipFill>
          <a:blip r:embed="rId5"/>
          <a:stretch>
            <a:fillRect/>
          </a:stretch>
        </p:blipFill>
        <p:spPr>
          <a:xfrm>
            <a:off x="6782849" y="1716264"/>
            <a:ext cx="443788" cy="515997"/>
          </a:xfrm>
          <a:prstGeom prst="rect">
            <a:avLst/>
          </a:prstGeom>
        </p:spPr>
      </p:pic>
      <p:pic>
        <p:nvPicPr>
          <p:cNvPr id="11" name="Image 10">
            <a:extLst>
              <a:ext uri="{FF2B5EF4-FFF2-40B4-BE49-F238E27FC236}">
                <a16:creationId xmlns:a16="http://schemas.microsoft.com/office/drawing/2014/main" id="{9579FD53-180F-CBD2-F3A1-34B0FAF4CDD4}"/>
              </a:ext>
            </a:extLst>
          </p:cNvPr>
          <p:cNvPicPr>
            <a:picLocks noChangeAspect="1"/>
          </p:cNvPicPr>
          <p:nvPr/>
        </p:nvPicPr>
        <p:blipFill rotWithShape="1">
          <a:blip r:embed="rId6"/>
          <a:srcRect t="1" r="30819" b="31868"/>
          <a:stretch/>
        </p:blipFill>
        <p:spPr>
          <a:xfrm>
            <a:off x="5308929" y="6854856"/>
            <a:ext cx="2677641" cy="3728239"/>
          </a:xfrm>
          <a:prstGeom prst="rect">
            <a:avLst/>
          </a:prstGeom>
        </p:spPr>
      </p:pic>
      <p:sp>
        <p:nvSpPr>
          <p:cNvPr id="12" name="Rectangle 11">
            <a:extLst>
              <a:ext uri="{FF2B5EF4-FFF2-40B4-BE49-F238E27FC236}">
                <a16:creationId xmlns:a16="http://schemas.microsoft.com/office/drawing/2014/main" id="{217A2039-8205-04BD-5A74-2581AC92178C}"/>
              </a:ext>
            </a:extLst>
          </p:cNvPr>
          <p:cNvSpPr/>
          <p:nvPr/>
        </p:nvSpPr>
        <p:spPr>
          <a:xfrm>
            <a:off x="0" y="0"/>
            <a:ext cx="7559675" cy="10691813"/>
          </a:xfrm>
          <a:prstGeom prst="rect">
            <a:avLst/>
          </a:prstGeom>
          <a:noFill/>
          <a:ln w="2794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F4BB009E-8897-7523-ADA6-59A53F30EB00}"/>
              </a:ext>
            </a:extLst>
          </p:cNvPr>
          <p:cNvSpPr txBox="1"/>
          <p:nvPr/>
        </p:nvSpPr>
        <p:spPr>
          <a:xfrm>
            <a:off x="112933" y="2694020"/>
            <a:ext cx="7249426" cy="3752477"/>
          </a:xfrm>
          <a:prstGeom prst="rect">
            <a:avLst/>
          </a:prstGeom>
          <a:noFill/>
          <a:ln w="76200">
            <a:noFill/>
          </a:ln>
        </p:spPr>
        <p:txBody>
          <a:bodyPr wrap="square" lIns="104306" tIns="52153" rIns="104306" bIns="52153" rtlCol="0">
            <a:spAutoFit/>
          </a:bodyPr>
          <a:lstStyle/>
          <a:p>
            <a:pPr marL="538163" algn="just" hangingPunct="0"/>
            <a:r>
              <a:rPr lang="fr-FR" sz="2400" b="1" dirty="0">
                <a:solidFill>
                  <a:srgbClr val="002060"/>
                </a:solidFill>
                <a:latin typeface="Arial" panose="020B0604020202020204" pitchFamily="34" charset="0"/>
                <a:cs typeface="Arial" panose="020B0604020202020204" pitchFamily="34" charset="0"/>
              </a:rPr>
              <a:t>MECENAT / SPONSORING</a:t>
            </a:r>
          </a:p>
          <a:p>
            <a:pPr algn="just" defTabSz="1001713" hangingPunct="0"/>
            <a:endParaRPr lang="fr-FR" sz="500" b="1" dirty="0">
              <a:solidFill>
                <a:srgbClr val="002060"/>
              </a:solidFill>
              <a:latin typeface="Arial" panose="020B0604020202020204" pitchFamily="34" charset="0"/>
              <a:cs typeface="Arial" panose="020B0604020202020204" pitchFamily="34" charset="0"/>
            </a:endParaRPr>
          </a:p>
          <a:p>
            <a:pPr marL="538163" indent="-171450" algn="just" defTabSz="1001713" hangingPunct="0">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L’ovale de Loire est autorisé, par courrier du 24 juillet 2013 de l’inspectrice des finances publiques, à délivrer un </a:t>
            </a:r>
            <a:r>
              <a:rPr lang="fr-FR" sz="1300" dirty="0" err="1">
                <a:solidFill>
                  <a:srgbClr val="002060"/>
                </a:solidFill>
                <a:latin typeface="Arial" panose="020B0604020202020204" pitchFamily="34" charset="0"/>
                <a:cs typeface="Arial" panose="020B0604020202020204" pitchFamily="34" charset="0"/>
              </a:rPr>
              <a:t>cerfa</a:t>
            </a:r>
            <a:r>
              <a:rPr lang="fr-FR" sz="1300" dirty="0">
                <a:solidFill>
                  <a:srgbClr val="002060"/>
                </a:solidFill>
                <a:latin typeface="Arial" panose="020B0604020202020204" pitchFamily="34" charset="0"/>
                <a:cs typeface="Arial" panose="020B0604020202020204" pitchFamily="34" charset="0"/>
              </a:rPr>
              <a:t> ouvrant droit à réduction d’impôt</a:t>
            </a:r>
          </a:p>
          <a:p>
            <a:pPr marL="538163" indent="-171450" algn="just" defTabSz="1001713" hangingPunct="0">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Mécénat entreprise  : les entreprises assujetties à l’impôt peuvent bénéficier d’une réduction de 60% de la valeur du don</a:t>
            </a:r>
          </a:p>
          <a:p>
            <a:pPr marL="538163" indent="-171450" algn="just" defTabSz="1001713" hangingPunct="0">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Mécénat particulier  : les particuliers assujettis à l’impôt peuvent bénéficier d’une réduction de 66% de la valeur du don</a:t>
            </a:r>
          </a:p>
          <a:p>
            <a:pPr marL="538163" indent="-171450" algn="just" defTabSz="1001713" hangingPunct="0">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Une convention est prévue et soumise par le club au partenaire afin de définir, d’un commun accord, les termes du partenariat : contrepartie ou pas, mécénat ou sponsoring, </a:t>
            </a:r>
            <a:r>
              <a:rPr lang="fr-FR" sz="1300" dirty="0" err="1">
                <a:solidFill>
                  <a:srgbClr val="002060"/>
                </a:solidFill>
                <a:latin typeface="Arial" panose="020B0604020202020204" pitchFamily="34" charset="0"/>
                <a:cs typeface="Arial" panose="020B0604020202020204" pitchFamily="34" charset="0"/>
              </a:rPr>
              <a:t>cerfa</a:t>
            </a:r>
            <a:r>
              <a:rPr lang="fr-FR" sz="1300" dirty="0">
                <a:solidFill>
                  <a:srgbClr val="002060"/>
                </a:solidFill>
                <a:latin typeface="Arial" panose="020B0604020202020204" pitchFamily="34" charset="0"/>
                <a:cs typeface="Arial" panose="020B0604020202020204" pitchFamily="34" charset="0"/>
              </a:rPr>
              <a:t> ou facture</a:t>
            </a:r>
          </a:p>
          <a:p>
            <a:pPr marL="538163" indent="-171450" algn="just" defTabSz="1001713" hangingPunct="0">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Des offres de partenariat gagnant-gagnant</a:t>
            </a:r>
          </a:p>
          <a:p>
            <a:pPr marL="538163" indent="-171450" algn="just" defTabSz="1001713" hangingPunct="0">
              <a:buFont typeface="Arial" panose="020B0604020202020204" pitchFamily="34" charset="0"/>
              <a:buChar char="•"/>
            </a:pPr>
            <a:endParaRPr lang="fr-FR" sz="1300" dirty="0">
              <a:solidFill>
                <a:srgbClr val="002060"/>
              </a:solidFill>
              <a:latin typeface="Arial" panose="020B0604020202020204" pitchFamily="34" charset="0"/>
              <a:cs typeface="Arial" panose="020B0604020202020204" pitchFamily="34" charset="0"/>
            </a:endParaRPr>
          </a:p>
          <a:p>
            <a:pPr marL="538163" indent="-171450" algn="just" defTabSz="1001713" hangingPunct="0">
              <a:buFont typeface="Arial" panose="020B0604020202020204" pitchFamily="34" charset="0"/>
              <a:buChar char="•"/>
            </a:pPr>
            <a:endParaRPr lang="fr-FR" sz="1300" dirty="0">
              <a:solidFill>
                <a:srgbClr val="002060"/>
              </a:solidFill>
              <a:latin typeface="Arial" panose="020B0604020202020204" pitchFamily="34" charset="0"/>
              <a:cs typeface="Arial" panose="020B0604020202020204" pitchFamily="34" charset="0"/>
            </a:endParaRPr>
          </a:p>
          <a:p>
            <a:pPr marL="538163" indent="-171450" algn="just" defTabSz="1001713" hangingPunct="0">
              <a:buFont typeface="Arial" panose="020B0604020202020204" pitchFamily="34" charset="0"/>
              <a:buChar char="•"/>
            </a:pPr>
            <a:endParaRPr lang="fr-FR" sz="1300" dirty="0">
              <a:solidFill>
                <a:srgbClr val="002060"/>
              </a:solidFill>
              <a:latin typeface="Arial" panose="020B0604020202020204" pitchFamily="34" charset="0"/>
              <a:cs typeface="Arial" panose="020B0604020202020204" pitchFamily="34" charset="0"/>
            </a:endParaRPr>
          </a:p>
          <a:p>
            <a:pPr marL="538163" indent="-171450" algn="just" defTabSz="1001713" hangingPunct="0">
              <a:buFont typeface="Arial" panose="020B0604020202020204" pitchFamily="34" charset="0"/>
              <a:buChar char="•"/>
            </a:pPr>
            <a:endParaRPr lang="fr-FR" sz="1300" dirty="0">
              <a:solidFill>
                <a:srgbClr val="002060"/>
              </a:solidFill>
              <a:latin typeface="Arial" panose="020B0604020202020204" pitchFamily="34" charset="0"/>
              <a:cs typeface="Arial" panose="020B0604020202020204" pitchFamily="34" charset="0"/>
            </a:endParaRPr>
          </a:p>
          <a:p>
            <a:pPr marL="538163" indent="-171450" algn="just" defTabSz="1001713" hangingPunct="0">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Exemples</a:t>
            </a:r>
          </a:p>
          <a:p>
            <a:pPr algn="just" fontAlgn="base"/>
            <a:endParaRPr lang="fr-FR" sz="1300" dirty="0">
              <a:solidFill>
                <a:srgbClr val="002060"/>
              </a:solidFill>
              <a:latin typeface="Arial" panose="020B0604020202020204" pitchFamily="34" charset="0"/>
              <a:cs typeface="Arial" panose="020B0604020202020204" pitchFamily="34" charset="0"/>
            </a:endParaRPr>
          </a:p>
        </p:txBody>
      </p:sp>
      <p:pic>
        <p:nvPicPr>
          <p:cNvPr id="2" name="Image 1">
            <a:extLst>
              <a:ext uri="{FF2B5EF4-FFF2-40B4-BE49-F238E27FC236}">
                <a16:creationId xmlns:a16="http://schemas.microsoft.com/office/drawing/2014/main" id="{1EDE3FA2-8A21-28C6-6335-8BDEE106C7C7}"/>
              </a:ext>
            </a:extLst>
          </p:cNvPr>
          <p:cNvPicPr>
            <a:picLocks noChangeAspect="1"/>
          </p:cNvPicPr>
          <p:nvPr/>
        </p:nvPicPr>
        <p:blipFill>
          <a:blip r:embed="rId5"/>
          <a:stretch>
            <a:fillRect/>
          </a:stretch>
        </p:blipFill>
        <p:spPr>
          <a:xfrm rot="1438642">
            <a:off x="257622" y="2788253"/>
            <a:ext cx="234789" cy="272992"/>
          </a:xfrm>
          <a:prstGeom prst="rect">
            <a:avLst/>
          </a:prstGeom>
        </p:spPr>
      </p:pic>
      <p:graphicFrame>
        <p:nvGraphicFramePr>
          <p:cNvPr id="7" name="Tableau 6">
            <a:extLst>
              <a:ext uri="{FF2B5EF4-FFF2-40B4-BE49-F238E27FC236}">
                <a16:creationId xmlns:a16="http://schemas.microsoft.com/office/drawing/2014/main" id="{2B9D1FC2-8743-5AF8-654D-6C1226B6378A}"/>
              </a:ext>
            </a:extLst>
          </p:cNvPr>
          <p:cNvGraphicFramePr>
            <a:graphicFrameLocks noGrp="1"/>
          </p:cNvGraphicFramePr>
          <p:nvPr>
            <p:extLst>
              <p:ext uri="{D42A27DB-BD31-4B8C-83A1-F6EECF244321}">
                <p14:modId xmlns:p14="http://schemas.microsoft.com/office/powerpoint/2010/main" val="2906567403"/>
              </p:ext>
            </p:extLst>
          </p:nvPr>
        </p:nvGraphicFramePr>
        <p:xfrm>
          <a:off x="764374" y="6291359"/>
          <a:ext cx="4117660" cy="2948872"/>
        </p:xfrm>
        <a:graphic>
          <a:graphicData uri="http://schemas.openxmlformats.org/drawingml/2006/table">
            <a:tbl>
              <a:tblPr firstRow="1" bandRow="1">
                <a:solidFill>
                  <a:srgbClr val="FF0000"/>
                </a:solidFill>
                <a:tableStyleId>{91EBBBCC-DAD2-459C-BE2E-F6DE35CF9A28}</a:tableStyleId>
              </a:tblPr>
              <a:tblGrid>
                <a:gridCol w="1415446">
                  <a:extLst>
                    <a:ext uri="{9D8B030D-6E8A-4147-A177-3AD203B41FA5}">
                      <a16:colId xmlns:a16="http://schemas.microsoft.com/office/drawing/2014/main" val="20001"/>
                    </a:ext>
                  </a:extLst>
                </a:gridCol>
                <a:gridCol w="1351107">
                  <a:extLst>
                    <a:ext uri="{9D8B030D-6E8A-4147-A177-3AD203B41FA5}">
                      <a16:colId xmlns:a16="http://schemas.microsoft.com/office/drawing/2014/main" val="2931715705"/>
                    </a:ext>
                  </a:extLst>
                </a:gridCol>
                <a:gridCol w="1351107">
                  <a:extLst>
                    <a:ext uri="{9D8B030D-6E8A-4147-A177-3AD203B41FA5}">
                      <a16:colId xmlns:a16="http://schemas.microsoft.com/office/drawing/2014/main" val="20002"/>
                    </a:ext>
                  </a:extLst>
                </a:gridCol>
              </a:tblGrid>
              <a:tr h="367474">
                <a:tc>
                  <a:txBody>
                    <a:bodyPr/>
                    <a:lstStyle/>
                    <a:p>
                      <a:pPr algn="ctr">
                        <a:lnSpc>
                          <a:spcPct val="115000"/>
                        </a:lnSpc>
                        <a:spcAft>
                          <a:spcPts val="0"/>
                        </a:spcAft>
                      </a:pPr>
                      <a:r>
                        <a:rPr lang="fr-FR" sz="1300" b="1" dirty="0">
                          <a:solidFill>
                            <a:srgbClr val="002060"/>
                          </a:solidFill>
                          <a:effectLst/>
                        </a:rPr>
                        <a:t>Contribution TTC</a:t>
                      </a:r>
                      <a:endParaRPr lang="fr-FR" sz="1300" dirty="0">
                        <a:solidFill>
                          <a:srgbClr val="002060"/>
                        </a:solidFill>
                        <a:effectLst/>
                        <a:latin typeface="Arial" panose="020B0604020202020204" pitchFamily="34" charset="0"/>
                        <a:ea typeface="Calibri"/>
                        <a:cs typeface="Arial" panose="020B0604020202020204" pitchFamily="34" charset="0"/>
                      </a:endParaRPr>
                    </a:p>
                  </a:txBody>
                  <a:tcPr marL="31424" marR="31424" marT="0" marB="0" anchor="ctr"/>
                </a:tc>
                <a:tc>
                  <a:txBody>
                    <a:bodyPr/>
                    <a:lstStyle/>
                    <a:p>
                      <a:pPr algn="ctr">
                        <a:lnSpc>
                          <a:spcPct val="115000"/>
                        </a:lnSpc>
                        <a:spcAft>
                          <a:spcPts val="0"/>
                        </a:spcAft>
                      </a:pPr>
                      <a:r>
                        <a:rPr lang="fr-FR" sz="1300" dirty="0">
                          <a:solidFill>
                            <a:srgbClr val="002060"/>
                          </a:solidFill>
                          <a:effectLst/>
                        </a:rPr>
                        <a:t>Coût réel pour une entreprise</a:t>
                      </a:r>
                      <a:endParaRPr lang="fr-FR" sz="1300" dirty="0">
                        <a:solidFill>
                          <a:srgbClr val="002060"/>
                        </a:solidFill>
                        <a:effectLst/>
                        <a:latin typeface="Arial" panose="020B0604020202020204" pitchFamily="34" charset="0"/>
                        <a:ea typeface="Calibri"/>
                        <a:cs typeface="Arial" panose="020B0604020202020204" pitchFamily="34" charset="0"/>
                      </a:endParaRPr>
                    </a:p>
                  </a:txBody>
                  <a:tcPr marL="31424" marR="31424" marT="0" marB="0" anchor="ctr"/>
                </a:tc>
                <a:tc>
                  <a:txBody>
                    <a:bodyPr/>
                    <a:lstStyle/>
                    <a:p>
                      <a:pPr algn="ctr">
                        <a:lnSpc>
                          <a:spcPct val="115000"/>
                        </a:lnSpc>
                        <a:spcAft>
                          <a:spcPts val="0"/>
                        </a:spcAft>
                      </a:pPr>
                      <a:r>
                        <a:rPr lang="fr-FR" sz="1300" b="1" dirty="0">
                          <a:solidFill>
                            <a:srgbClr val="002060"/>
                          </a:solidFill>
                          <a:effectLst/>
                        </a:rPr>
                        <a:t>Coût réel pour un particulier</a:t>
                      </a:r>
                      <a:endParaRPr lang="fr-FR" sz="1300" dirty="0">
                        <a:solidFill>
                          <a:srgbClr val="002060"/>
                        </a:solidFill>
                        <a:effectLst/>
                        <a:latin typeface="Arial" panose="020B0604020202020204" pitchFamily="34" charset="0"/>
                        <a:ea typeface="Calibri"/>
                        <a:cs typeface="Arial" panose="020B0604020202020204" pitchFamily="34" charset="0"/>
                      </a:endParaRPr>
                    </a:p>
                  </a:txBody>
                  <a:tcPr marL="31424" marR="31424" marT="0" marB="0" anchor="ctr"/>
                </a:tc>
                <a:extLst>
                  <a:ext uri="{0D108BD9-81ED-4DB2-BD59-A6C34878D82A}">
                    <a16:rowId xmlns:a16="http://schemas.microsoft.com/office/drawing/2014/main" val="10000"/>
                  </a:ext>
                </a:extLst>
              </a:tr>
              <a:tr h="313143">
                <a:tc>
                  <a:txBody>
                    <a:bodyPr/>
                    <a:lstStyle/>
                    <a:p>
                      <a:pPr algn="r"/>
                      <a:r>
                        <a:rPr lang="fr-FR" sz="1300" dirty="0">
                          <a:solidFill>
                            <a:srgbClr val="002060"/>
                          </a:solidFill>
                        </a:rPr>
                        <a:t>XX €</a:t>
                      </a:r>
                      <a:endParaRPr lang="fr-FR" sz="1300" dirty="0">
                        <a:solidFill>
                          <a:srgbClr val="002060"/>
                        </a:solidFill>
                        <a:latin typeface="Arial" panose="020B0604020202020204" pitchFamily="34" charset="0"/>
                        <a:cs typeface="Arial" panose="020B0604020202020204" pitchFamily="34" charset="0"/>
                      </a:endParaRPr>
                    </a:p>
                  </a:txBody>
                  <a:tcPr marL="64643" marR="64643" marT="32322" marB="32322" anchor="ctr"/>
                </a:tc>
                <a:tc>
                  <a:txBody>
                    <a:bodyPr/>
                    <a:lstStyle/>
                    <a:p>
                      <a:pPr algn="r"/>
                      <a:r>
                        <a:rPr lang="fr-FR" sz="1300" dirty="0">
                          <a:solidFill>
                            <a:srgbClr val="002060"/>
                          </a:solidFill>
                        </a:rPr>
                        <a:t>40% de XX €</a:t>
                      </a:r>
                      <a:endParaRPr lang="fr-FR" sz="1300" dirty="0">
                        <a:solidFill>
                          <a:srgbClr val="002060"/>
                        </a:solidFill>
                        <a:latin typeface="Arial" panose="020B0604020202020204" pitchFamily="34" charset="0"/>
                        <a:cs typeface="Arial" panose="020B0604020202020204" pitchFamily="34" charset="0"/>
                      </a:endParaRPr>
                    </a:p>
                  </a:txBody>
                  <a:tcPr marL="64643" marR="64643" marT="32322" marB="32322" anchor="ctr"/>
                </a:tc>
                <a:tc>
                  <a:txBody>
                    <a:bodyPr/>
                    <a:lstStyle/>
                    <a:p>
                      <a:pPr algn="r"/>
                      <a:r>
                        <a:rPr lang="fr-FR" sz="1300" dirty="0">
                          <a:solidFill>
                            <a:srgbClr val="002060"/>
                          </a:solidFill>
                        </a:rPr>
                        <a:t>34% de XX €</a:t>
                      </a:r>
                      <a:endParaRPr lang="fr-FR" sz="1300" dirty="0">
                        <a:solidFill>
                          <a:srgbClr val="002060"/>
                        </a:solidFill>
                        <a:latin typeface="Arial" panose="020B0604020202020204" pitchFamily="34" charset="0"/>
                        <a:cs typeface="Arial" panose="020B0604020202020204" pitchFamily="34" charset="0"/>
                      </a:endParaRPr>
                    </a:p>
                  </a:txBody>
                  <a:tcPr marL="64643" marR="64643" marT="32322" marB="32322" anchor="ctr"/>
                </a:tc>
                <a:extLst>
                  <a:ext uri="{0D108BD9-81ED-4DB2-BD59-A6C34878D82A}">
                    <a16:rowId xmlns:a16="http://schemas.microsoft.com/office/drawing/2014/main" val="10001"/>
                  </a:ext>
                </a:extLst>
              </a:tr>
              <a:tr h="313143">
                <a:tc>
                  <a:txBody>
                    <a:bodyPr/>
                    <a:lstStyle/>
                    <a:p>
                      <a:pPr algn="r"/>
                      <a:r>
                        <a:rPr lang="fr-FR" sz="1300" dirty="0">
                          <a:solidFill>
                            <a:srgbClr val="002060"/>
                          </a:solidFill>
                          <a:latin typeface="Arial" panose="020B0604020202020204" pitchFamily="34" charset="0"/>
                          <a:cs typeface="Arial" panose="020B0604020202020204" pitchFamily="34" charset="0"/>
                        </a:rPr>
                        <a:t>10 000,00 €</a:t>
                      </a:r>
                    </a:p>
                  </a:txBody>
                  <a:tcPr marL="64643" marR="64643" marT="32322" marB="32322" anchor="ctr"/>
                </a:tc>
                <a:tc>
                  <a:txBody>
                    <a:bodyPr/>
                    <a:lstStyle/>
                    <a:p>
                      <a:pPr algn="r"/>
                      <a:r>
                        <a:rPr lang="fr-FR" sz="1300" dirty="0">
                          <a:solidFill>
                            <a:srgbClr val="002060"/>
                          </a:solidFill>
                          <a:latin typeface="Arial" panose="020B0604020202020204" pitchFamily="34" charset="0"/>
                          <a:cs typeface="Arial" panose="020B0604020202020204" pitchFamily="34" charset="0"/>
                        </a:rPr>
                        <a:t>4 000,00 €</a:t>
                      </a:r>
                    </a:p>
                  </a:txBody>
                  <a:tcPr marL="64643" marR="64643" marT="32322" marB="32322" anchor="ctr"/>
                </a:tc>
                <a:tc>
                  <a:txBody>
                    <a:bodyPr/>
                    <a:lstStyle/>
                    <a:p>
                      <a:pPr algn="r"/>
                      <a:r>
                        <a:rPr lang="fr-FR" sz="1300" dirty="0">
                          <a:solidFill>
                            <a:srgbClr val="002060"/>
                          </a:solidFill>
                          <a:latin typeface="Arial" panose="020B0604020202020204" pitchFamily="34" charset="0"/>
                          <a:cs typeface="Arial" panose="020B0604020202020204" pitchFamily="34" charset="0"/>
                        </a:rPr>
                        <a:t>3 400,00 €</a:t>
                      </a:r>
                    </a:p>
                  </a:txBody>
                  <a:tcPr marL="64643" marR="64643" marT="32322" marB="32322" anchor="ctr"/>
                </a:tc>
                <a:extLst>
                  <a:ext uri="{0D108BD9-81ED-4DB2-BD59-A6C34878D82A}">
                    <a16:rowId xmlns:a16="http://schemas.microsoft.com/office/drawing/2014/main" val="1060120844"/>
                  </a:ext>
                </a:extLst>
              </a:tr>
              <a:tr h="313143">
                <a:tc>
                  <a:txBody>
                    <a:bodyPr/>
                    <a:lstStyle/>
                    <a:p>
                      <a:pPr algn="r"/>
                      <a:r>
                        <a:rPr lang="fr-FR" sz="1300" dirty="0">
                          <a:solidFill>
                            <a:srgbClr val="002060"/>
                          </a:solidFill>
                          <a:latin typeface="Arial" panose="020B0604020202020204" pitchFamily="34" charset="0"/>
                          <a:cs typeface="Arial" panose="020B0604020202020204" pitchFamily="34" charset="0"/>
                        </a:rPr>
                        <a:t>8 000,00 €</a:t>
                      </a:r>
                    </a:p>
                  </a:txBody>
                  <a:tcPr marL="64643" marR="64643" marT="32322" marB="32322" anchor="ctr"/>
                </a:tc>
                <a:tc>
                  <a:txBody>
                    <a:bodyPr/>
                    <a:lstStyle/>
                    <a:p>
                      <a:pPr algn="r"/>
                      <a:r>
                        <a:rPr lang="fr-FR" sz="1300" dirty="0">
                          <a:solidFill>
                            <a:srgbClr val="002060"/>
                          </a:solidFill>
                          <a:latin typeface="Arial" panose="020B0604020202020204" pitchFamily="34" charset="0"/>
                          <a:cs typeface="Arial" panose="020B0604020202020204" pitchFamily="34" charset="0"/>
                        </a:rPr>
                        <a:t>3 200,00 €</a:t>
                      </a:r>
                    </a:p>
                  </a:txBody>
                  <a:tcPr marL="64643" marR="64643" marT="32322" marB="32322" anchor="ctr"/>
                </a:tc>
                <a:tc>
                  <a:txBody>
                    <a:bodyPr/>
                    <a:lstStyle/>
                    <a:p>
                      <a:pPr algn="r"/>
                      <a:r>
                        <a:rPr lang="fr-FR" sz="1300" dirty="0">
                          <a:solidFill>
                            <a:srgbClr val="002060"/>
                          </a:solidFill>
                          <a:latin typeface="Arial" panose="020B0604020202020204" pitchFamily="34" charset="0"/>
                          <a:cs typeface="Arial" panose="020B0604020202020204" pitchFamily="34" charset="0"/>
                        </a:rPr>
                        <a:t>2 720,00 €</a:t>
                      </a:r>
                    </a:p>
                  </a:txBody>
                  <a:tcPr marL="64643" marR="64643" marT="32322" marB="32322" anchor="ctr"/>
                </a:tc>
                <a:extLst>
                  <a:ext uri="{0D108BD9-81ED-4DB2-BD59-A6C34878D82A}">
                    <a16:rowId xmlns:a16="http://schemas.microsoft.com/office/drawing/2014/main" val="3411381657"/>
                  </a:ext>
                </a:extLst>
              </a:tr>
              <a:tr h="313143">
                <a:tc>
                  <a:txBody>
                    <a:bodyPr/>
                    <a:lstStyle/>
                    <a:p>
                      <a:pPr algn="r"/>
                      <a:r>
                        <a:rPr lang="fr-FR" sz="1300" dirty="0">
                          <a:solidFill>
                            <a:srgbClr val="002060"/>
                          </a:solidFill>
                          <a:latin typeface="Arial" panose="020B0604020202020204" pitchFamily="34" charset="0"/>
                          <a:cs typeface="Arial" panose="020B0604020202020204" pitchFamily="34" charset="0"/>
                        </a:rPr>
                        <a:t>5 000,00 €</a:t>
                      </a:r>
                    </a:p>
                  </a:txBody>
                  <a:tcPr marL="64643" marR="64643" marT="32322" marB="32322" anchor="ctr"/>
                </a:tc>
                <a:tc>
                  <a:txBody>
                    <a:bodyPr/>
                    <a:lstStyle/>
                    <a:p>
                      <a:pPr algn="r"/>
                      <a:r>
                        <a:rPr lang="fr-FR" sz="1300" dirty="0">
                          <a:solidFill>
                            <a:srgbClr val="002060"/>
                          </a:solidFill>
                          <a:latin typeface="Arial" panose="020B0604020202020204" pitchFamily="34" charset="0"/>
                          <a:cs typeface="Arial" panose="020B0604020202020204" pitchFamily="34" charset="0"/>
                        </a:rPr>
                        <a:t>2 000,00 €</a:t>
                      </a:r>
                    </a:p>
                  </a:txBody>
                  <a:tcPr marL="64643" marR="64643" marT="32322" marB="32322" anchor="ctr"/>
                </a:tc>
                <a:tc>
                  <a:txBody>
                    <a:bodyPr/>
                    <a:lstStyle/>
                    <a:p>
                      <a:pPr algn="r"/>
                      <a:r>
                        <a:rPr lang="fr-FR" sz="1300" dirty="0">
                          <a:solidFill>
                            <a:srgbClr val="002060"/>
                          </a:solidFill>
                          <a:latin typeface="Arial" panose="020B0604020202020204" pitchFamily="34" charset="0"/>
                          <a:cs typeface="Arial" panose="020B0604020202020204" pitchFamily="34" charset="0"/>
                        </a:rPr>
                        <a:t>1 700,00 €</a:t>
                      </a:r>
                    </a:p>
                  </a:txBody>
                  <a:tcPr marL="64643" marR="64643" marT="32322" marB="32322" anchor="ctr"/>
                </a:tc>
                <a:extLst>
                  <a:ext uri="{0D108BD9-81ED-4DB2-BD59-A6C34878D82A}">
                    <a16:rowId xmlns:a16="http://schemas.microsoft.com/office/drawing/2014/main" val="4108639220"/>
                  </a:ext>
                </a:extLst>
              </a:tr>
              <a:tr h="313143">
                <a:tc>
                  <a:txBody>
                    <a:bodyPr/>
                    <a:lstStyle/>
                    <a:p>
                      <a:pPr algn="r"/>
                      <a:r>
                        <a:rPr lang="fr-FR" sz="1300" dirty="0">
                          <a:solidFill>
                            <a:srgbClr val="002060"/>
                          </a:solidFill>
                        </a:rPr>
                        <a:t>2 500,00 €</a:t>
                      </a:r>
                      <a:endParaRPr lang="fr-FR" sz="1300" dirty="0">
                        <a:solidFill>
                          <a:srgbClr val="002060"/>
                        </a:solidFill>
                        <a:latin typeface="Arial" panose="020B0604020202020204" pitchFamily="34" charset="0"/>
                        <a:cs typeface="Arial" panose="020B0604020202020204" pitchFamily="34" charset="0"/>
                      </a:endParaRPr>
                    </a:p>
                  </a:txBody>
                  <a:tcPr marL="64643" marR="64643" marT="32322" marB="32322" anchor="ctr"/>
                </a:tc>
                <a:tc>
                  <a:txBody>
                    <a:bodyPr/>
                    <a:lstStyle/>
                    <a:p>
                      <a:pPr algn="r"/>
                      <a:r>
                        <a:rPr lang="fr-FR" sz="1300" dirty="0">
                          <a:solidFill>
                            <a:srgbClr val="002060"/>
                          </a:solidFill>
                        </a:rPr>
                        <a:t>1 000,00 €</a:t>
                      </a:r>
                      <a:endParaRPr lang="fr-FR" sz="1300" dirty="0">
                        <a:solidFill>
                          <a:srgbClr val="002060"/>
                        </a:solidFill>
                        <a:latin typeface="Arial" panose="020B0604020202020204" pitchFamily="34" charset="0"/>
                        <a:cs typeface="Arial" panose="020B0604020202020204" pitchFamily="34" charset="0"/>
                      </a:endParaRPr>
                    </a:p>
                  </a:txBody>
                  <a:tcPr marL="64643" marR="64643" marT="32322" marB="32322" anchor="ctr"/>
                </a:tc>
                <a:tc>
                  <a:txBody>
                    <a:bodyPr/>
                    <a:lstStyle/>
                    <a:p>
                      <a:pPr algn="r"/>
                      <a:r>
                        <a:rPr lang="fr-FR" sz="1300" dirty="0">
                          <a:solidFill>
                            <a:srgbClr val="002060"/>
                          </a:solidFill>
                        </a:rPr>
                        <a:t>850,00 €</a:t>
                      </a:r>
                      <a:endParaRPr lang="fr-FR" sz="1300" dirty="0">
                        <a:solidFill>
                          <a:srgbClr val="002060"/>
                        </a:solidFill>
                        <a:latin typeface="Arial" panose="020B0604020202020204" pitchFamily="34" charset="0"/>
                        <a:cs typeface="Arial" panose="020B0604020202020204" pitchFamily="34" charset="0"/>
                      </a:endParaRPr>
                    </a:p>
                  </a:txBody>
                  <a:tcPr marL="64643" marR="64643" marT="32322" marB="32322" anchor="ctr"/>
                </a:tc>
                <a:extLst>
                  <a:ext uri="{0D108BD9-81ED-4DB2-BD59-A6C34878D82A}">
                    <a16:rowId xmlns:a16="http://schemas.microsoft.com/office/drawing/2014/main" val="10003"/>
                  </a:ext>
                </a:extLst>
              </a:tr>
              <a:tr h="313143">
                <a:tc>
                  <a:txBody>
                    <a:bodyPr/>
                    <a:lstStyle/>
                    <a:p>
                      <a:pPr algn="r"/>
                      <a:r>
                        <a:rPr lang="fr-FR" sz="1300" dirty="0">
                          <a:solidFill>
                            <a:srgbClr val="002060"/>
                          </a:solidFill>
                        </a:rPr>
                        <a:t>1 000,00 €</a:t>
                      </a:r>
                      <a:endParaRPr lang="fr-FR" sz="1300" dirty="0">
                        <a:solidFill>
                          <a:srgbClr val="002060"/>
                        </a:solidFill>
                        <a:latin typeface="Arial" panose="020B0604020202020204" pitchFamily="34" charset="0"/>
                        <a:cs typeface="Arial" panose="020B0604020202020204" pitchFamily="34" charset="0"/>
                      </a:endParaRPr>
                    </a:p>
                  </a:txBody>
                  <a:tcPr marL="64643" marR="64643" marT="32322" marB="32322" anchor="ctr"/>
                </a:tc>
                <a:tc>
                  <a:txBody>
                    <a:bodyPr/>
                    <a:lstStyle/>
                    <a:p>
                      <a:pPr algn="r"/>
                      <a:r>
                        <a:rPr lang="fr-FR" sz="1300" dirty="0">
                          <a:solidFill>
                            <a:srgbClr val="002060"/>
                          </a:solidFill>
                        </a:rPr>
                        <a:t>400,00 €</a:t>
                      </a:r>
                      <a:endParaRPr lang="fr-FR" sz="1300" dirty="0">
                        <a:solidFill>
                          <a:srgbClr val="002060"/>
                        </a:solidFill>
                        <a:latin typeface="Arial" panose="020B0604020202020204" pitchFamily="34" charset="0"/>
                        <a:cs typeface="Arial" panose="020B0604020202020204" pitchFamily="34" charset="0"/>
                      </a:endParaRPr>
                    </a:p>
                  </a:txBody>
                  <a:tcPr marL="64643" marR="64643" marT="32322" marB="32322" anchor="ctr"/>
                </a:tc>
                <a:tc>
                  <a:txBody>
                    <a:bodyPr/>
                    <a:lstStyle/>
                    <a:p>
                      <a:pPr algn="r"/>
                      <a:r>
                        <a:rPr lang="fr-FR" sz="1300" dirty="0">
                          <a:solidFill>
                            <a:srgbClr val="002060"/>
                          </a:solidFill>
                        </a:rPr>
                        <a:t>340,00 €</a:t>
                      </a:r>
                      <a:endParaRPr lang="fr-FR" sz="1300" dirty="0">
                        <a:solidFill>
                          <a:srgbClr val="002060"/>
                        </a:solidFill>
                        <a:latin typeface="Arial" panose="020B0604020202020204" pitchFamily="34" charset="0"/>
                        <a:cs typeface="Arial" panose="020B0604020202020204" pitchFamily="34" charset="0"/>
                      </a:endParaRPr>
                    </a:p>
                  </a:txBody>
                  <a:tcPr marL="64643" marR="64643" marT="32322" marB="32322" anchor="ctr"/>
                </a:tc>
                <a:extLst>
                  <a:ext uri="{0D108BD9-81ED-4DB2-BD59-A6C34878D82A}">
                    <a16:rowId xmlns:a16="http://schemas.microsoft.com/office/drawing/2014/main" val="10004"/>
                  </a:ext>
                </a:extLst>
              </a:tr>
              <a:tr h="315863">
                <a:tc>
                  <a:txBody>
                    <a:bodyPr/>
                    <a:lstStyle/>
                    <a:p>
                      <a:pPr algn="r"/>
                      <a:r>
                        <a:rPr lang="fr-FR" sz="1300" dirty="0">
                          <a:solidFill>
                            <a:srgbClr val="002060"/>
                          </a:solidFill>
                        </a:rPr>
                        <a:t>500,00 €</a:t>
                      </a:r>
                      <a:endParaRPr lang="fr-FR" sz="1300" dirty="0">
                        <a:solidFill>
                          <a:srgbClr val="002060"/>
                        </a:solidFill>
                        <a:latin typeface="Arial" panose="020B0604020202020204" pitchFamily="34" charset="0"/>
                        <a:cs typeface="Arial" panose="020B0604020202020204" pitchFamily="34" charset="0"/>
                      </a:endParaRPr>
                    </a:p>
                  </a:txBody>
                  <a:tcPr marL="64643" marR="64643" marT="32322" marB="32322" anchor="ctr"/>
                </a:tc>
                <a:tc>
                  <a:txBody>
                    <a:bodyPr/>
                    <a:lstStyle/>
                    <a:p>
                      <a:pPr algn="r"/>
                      <a:r>
                        <a:rPr lang="fr-FR" sz="1300" dirty="0">
                          <a:solidFill>
                            <a:srgbClr val="002060"/>
                          </a:solidFill>
                        </a:rPr>
                        <a:t>200,00 €</a:t>
                      </a:r>
                      <a:endParaRPr lang="fr-FR" sz="1300" dirty="0">
                        <a:solidFill>
                          <a:srgbClr val="002060"/>
                        </a:solidFill>
                        <a:latin typeface="Arial" panose="020B0604020202020204" pitchFamily="34" charset="0"/>
                        <a:cs typeface="Arial" panose="020B0604020202020204" pitchFamily="34" charset="0"/>
                      </a:endParaRPr>
                    </a:p>
                  </a:txBody>
                  <a:tcPr marL="64643" marR="64643" marT="32322" marB="32322" anchor="ctr"/>
                </a:tc>
                <a:tc>
                  <a:txBody>
                    <a:bodyPr/>
                    <a:lstStyle/>
                    <a:p>
                      <a:pPr algn="r"/>
                      <a:r>
                        <a:rPr lang="fr-FR" sz="1300" dirty="0">
                          <a:solidFill>
                            <a:srgbClr val="002060"/>
                          </a:solidFill>
                        </a:rPr>
                        <a:t>170,00 €</a:t>
                      </a:r>
                      <a:endParaRPr lang="fr-FR" sz="1300" dirty="0">
                        <a:solidFill>
                          <a:srgbClr val="002060"/>
                        </a:solidFill>
                        <a:latin typeface="Arial" panose="020B0604020202020204" pitchFamily="34" charset="0"/>
                        <a:cs typeface="Arial" panose="020B0604020202020204" pitchFamily="34" charset="0"/>
                      </a:endParaRPr>
                    </a:p>
                  </a:txBody>
                  <a:tcPr marL="64643" marR="64643" marT="32322" marB="32322" anchor="ctr"/>
                </a:tc>
                <a:extLst>
                  <a:ext uri="{0D108BD9-81ED-4DB2-BD59-A6C34878D82A}">
                    <a16:rowId xmlns:a16="http://schemas.microsoft.com/office/drawing/2014/main" val="10005"/>
                  </a:ext>
                </a:extLst>
              </a:tr>
              <a:tr h="313143">
                <a:tc>
                  <a:txBody>
                    <a:bodyPr/>
                    <a:lstStyle/>
                    <a:p>
                      <a:pPr algn="r"/>
                      <a:r>
                        <a:rPr lang="fr-FR" sz="1300" dirty="0">
                          <a:solidFill>
                            <a:srgbClr val="002060"/>
                          </a:solidFill>
                        </a:rPr>
                        <a:t>300,00 €</a:t>
                      </a:r>
                      <a:endParaRPr lang="fr-FR" sz="1300" dirty="0">
                        <a:solidFill>
                          <a:srgbClr val="002060"/>
                        </a:solidFill>
                        <a:latin typeface="Arial" panose="020B0604020202020204" pitchFamily="34" charset="0"/>
                        <a:cs typeface="Arial" panose="020B0604020202020204" pitchFamily="34" charset="0"/>
                      </a:endParaRPr>
                    </a:p>
                  </a:txBody>
                  <a:tcPr marL="64643" marR="64643" marT="32322" marB="32322" anchor="ctr"/>
                </a:tc>
                <a:tc>
                  <a:txBody>
                    <a:bodyPr/>
                    <a:lstStyle/>
                    <a:p>
                      <a:pPr algn="r"/>
                      <a:r>
                        <a:rPr lang="fr-FR" sz="1300" dirty="0">
                          <a:solidFill>
                            <a:srgbClr val="002060"/>
                          </a:solidFill>
                        </a:rPr>
                        <a:t>120,00 €</a:t>
                      </a:r>
                      <a:endParaRPr lang="fr-FR" sz="1300" dirty="0">
                        <a:solidFill>
                          <a:srgbClr val="002060"/>
                        </a:solidFill>
                        <a:latin typeface="Arial" panose="020B0604020202020204" pitchFamily="34" charset="0"/>
                        <a:cs typeface="Arial" panose="020B0604020202020204" pitchFamily="34" charset="0"/>
                      </a:endParaRPr>
                    </a:p>
                  </a:txBody>
                  <a:tcPr marL="64643" marR="64643" marT="32322" marB="32322" anchor="ctr"/>
                </a:tc>
                <a:tc>
                  <a:txBody>
                    <a:bodyPr/>
                    <a:lstStyle/>
                    <a:p>
                      <a:pPr algn="r"/>
                      <a:r>
                        <a:rPr lang="fr-FR" sz="1300" dirty="0">
                          <a:solidFill>
                            <a:srgbClr val="002060"/>
                          </a:solidFill>
                        </a:rPr>
                        <a:t>102,00</a:t>
                      </a:r>
                      <a:r>
                        <a:rPr lang="fr-FR" sz="1300" baseline="0" dirty="0">
                          <a:solidFill>
                            <a:srgbClr val="002060"/>
                          </a:solidFill>
                        </a:rPr>
                        <a:t> €</a:t>
                      </a:r>
                      <a:endParaRPr lang="fr-FR" sz="1300" dirty="0">
                        <a:solidFill>
                          <a:srgbClr val="002060"/>
                        </a:solidFill>
                        <a:latin typeface="Arial" panose="020B0604020202020204" pitchFamily="34" charset="0"/>
                        <a:cs typeface="Arial" panose="020B0604020202020204" pitchFamily="34" charset="0"/>
                      </a:endParaRPr>
                    </a:p>
                  </a:txBody>
                  <a:tcPr marL="64643" marR="64643" marT="32322" marB="32322"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642700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Image 107">
            <a:extLst>
              <a:ext uri="{FF2B5EF4-FFF2-40B4-BE49-F238E27FC236}">
                <a16:creationId xmlns:a16="http://schemas.microsoft.com/office/drawing/2014/main" id="{632EDE45-4CD3-79D3-CB14-520C8E885132}"/>
              </a:ext>
            </a:extLst>
          </p:cNvPr>
          <p:cNvPicPr>
            <a:picLocks noChangeAspect="1"/>
          </p:cNvPicPr>
          <p:nvPr/>
        </p:nvPicPr>
        <p:blipFill rotWithShape="1">
          <a:blip r:embed="rId2">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Lst>
          </a:blip>
          <a:srcRect b="17132"/>
          <a:stretch/>
        </p:blipFill>
        <p:spPr>
          <a:xfrm>
            <a:off x="1367789" y="138863"/>
            <a:ext cx="6078954" cy="2328751"/>
          </a:xfrm>
          <a:prstGeom prst="rect">
            <a:avLst/>
          </a:prstGeom>
          <a:effectLst>
            <a:softEdge rad="0"/>
          </a:effectLst>
        </p:spPr>
      </p:pic>
      <p:sp>
        <p:nvSpPr>
          <p:cNvPr id="15" name="Rectangle 14">
            <a:extLst>
              <a:ext uri="{FF2B5EF4-FFF2-40B4-BE49-F238E27FC236}">
                <a16:creationId xmlns:a16="http://schemas.microsoft.com/office/drawing/2014/main" id="{4B59AD9F-8DD3-6724-2A58-6BCF8AB780E1}"/>
              </a:ext>
            </a:extLst>
          </p:cNvPr>
          <p:cNvSpPr/>
          <p:nvPr/>
        </p:nvSpPr>
        <p:spPr>
          <a:xfrm>
            <a:off x="17396" y="4801"/>
            <a:ext cx="7559675" cy="2467614"/>
          </a:xfrm>
          <a:prstGeom prst="rect">
            <a:avLst/>
          </a:prstGeom>
          <a:solidFill>
            <a:srgbClr val="9DC3E6">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3" b="1">
              <a:ln w="12700">
                <a:solidFill>
                  <a:schemeClr val="accent5"/>
                </a:solidFill>
                <a:prstDash val="solid"/>
              </a:ln>
              <a:pattFill prst="wdUpDiag">
                <a:fgClr>
                  <a:schemeClr val="accent5">
                    <a:lumMod val="60000"/>
                    <a:lumOff val="40000"/>
                  </a:schemeClr>
                </a:fgClr>
                <a:bgClr>
                  <a:schemeClr val="bg1"/>
                </a:bgClr>
              </a:pattFill>
            </a:endParaRPr>
          </a:p>
        </p:txBody>
      </p:sp>
      <p:cxnSp>
        <p:nvCxnSpPr>
          <p:cNvPr id="4" name="Connecteur droit 3">
            <a:extLst>
              <a:ext uri="{FF2B5EF4-FFF2-40B4-BE49-F238E27FC236}">
                <a16:creationId xmlns:a16="http://schemas.microsoft.com/office/drawing/2014/main" id="{CE5888C4-E42E-2A5B-3CDE-57539FE54034}"/>
              </a:ext>
            </a:extLst>
          </p:cNvPr>
          <p:cNvCxnSpPr>
            <a:cxnSpLocks/>
          </p:cNvCxnSpPr>
          <p:nvPr/>
        </p:nvCxnSpPr>
        <p:spPr>
          <a:xfrm flipV="1">
            <a:off x="112932" y="184154"/>
            <a:ext cx="7368605" cy="2053599"/>
          </a:xfrm>
          <a:prstGeom prst="line">
            <a:avLst/>
          </a:prstGeom>
          <a:ln w="1079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78139F3C-36AC-57A1-F7C9-941DB8FA24FD}"/>
              </a:ext>
            </a:extLst>
          </p:cNvPr>
          <p:cNvCxnSpPr>
            <a:cxnSpLocks/>
          </p:cNvCxnSpPr>
          <p:nvPr/>
        </p:nvCxnSpPr>
        <p:spPr>
          <a:xfrm flipV="1">
            <a:off x="35073" y="324041"/>
            <a:ext cx="7559675" cy="2097866"/>
          </a:xfrm>
          <a:prstGeom prst="line">
            <a:avLst/>
          </a:prstGeom>
          <a:ln w="50800">
            <a:solidFill>
              <a:srgbClr val="F3E116"/>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9588F434-9295-1934-0831-9459FEA90EFB}"/>
              </a:ext>
            </a:extLst>
          </p:cNvPr>
          <p:cNvSpPr txBox="1"/>
          <p:nvPr/>
        </p:nvSpPr>
        <p:spPr>
          <a:xfrm rot="20662643">
            <a:off x="1797223" y="662623"/>
            <a:ext cx="4839797" cy="338554"/>
          </a:xfrm>
          <a:prstGeom prst="rect">
            <a:avLst/>
          </a:prstGeom>
          <a:noFill/>
          <a:ln>
            <a:noFill/>
          </a:ln>
        </p:spPr>
        <p:txBody>
          <a:bodyPr wrap="square" rtlCol="0">
            <a:spAutoFit/>
          </a:bodyPr>
          <a:lstStyle/>
          <a:p>
            <a:pPr algn="ctr"/>
            <a:r>
              <a:rPr lang="fr-FR" sz="1600" b="1" dirty="0">
                <a:solidFill>
                  <a:schemeClr val="bg1"/>
                </a:solidFill>
                <a:latin typeface="Arial" panose="020B0604020202020204" pitchFamily="34" charset="0"/>
                <a:cs typeface="Arial" panose="020B0604020202020204" pitchFamily="34" charset="0"/>
              </a:rPr>
              <a:t>PLAQUETTE PARTENAIRES 2023/2024</a:t>
            </a:r>
          </a:p>
        </p:txBody>
      </p:sp>
      <p:pic>
        <p:nvPicPr>
          <p:cNvPr id="13" name="Image 12">
            <a:extLst>
              <a:ext uri="{FF2B5EF4-FFF2-40B4-BE49-F238E27FC236}">
                <a16:creationId xmlns:a16="http://schemas.microsoft.com/office/drawing/2014/main" id="{2A8D992D-D948-63D8-AAEE-B1CAF367E160}"/>
              </a:ext>
            </a:extLst>
          </p:cNvPr>
          <p:cNvPicPr>
            <a:picLocks noChangeAspect="1"/>
          </p:cNvPicPr>
          <p:nvPr/>
        </p:nvPicPr>
        <p:blipFill>
          <a:blip r:embed="rId4"/>
          <a:stretch>
            <a:fillRect/>
          </a:stretch>
        </p:blipFill>
        <p:spPr>
          <a:xfrm>
            <a:off x="302665" y="292154"/>
            <a:ext cx="1490603" cy="1947999"/>
          </a:xfrm>
          <a:prstGeom prst="rect">
            <a:avLst/>
          </a:prstGeom>
        </p:spPr>
      </p:pic>
      <p:sp>
        <p:nvSpPr>
          <p:cNvPr id="16" name="ZoneTexte 15">
            <a:extLst>
              <a:ext uri="{FF2B5EF4-FFF2-40B4-BE49-F238E27FC236}">
                <a16:creationId xmlns:a16="http://schemas.microsoft.com/office/drawing/2014/main" id="{729EA1E8-8671-D6C3-F11D-0C857B13B0AF}"/>
              </a:ext>
            </a:extLst>
          </p:cNvPr>
          <p:cNvSpPr txBox="1"/>
          <p:nvPr/>
        </p:nvSpPr>
        <p:spPr>
          <a:xfrm rot="20665525">
            <a:off x="1721846" y="1187226"/>
            <a:ext cx="5666031" cy="584775"/>
          </a:xfrm>
          <a:prstGeom prst="rect">
            <a:avLst/>
          </a:prstGeom>
          <a:noFill/>
          <a:ln>
            <a:noFill/>
          </a:ln>
        </p:spPr>
        <p:txBody>
          <a:bodyPr wrap="square" rtlCol="0">
            <a:spAutoFit/>
          </a:bodyPr>
          <a:lstStyle/>
          <a:p>
            <a:pPr algn="ctr"/>
            <a:r>
              <a:rPr lang="fr-FR" sz="3200" b="1" dirty="0">
                <a:solidFill>
                  <a:srgbClr val="002060"/>
                </a:solidFill>
                <a:latin typeface="Arial" panose="020B0604020202020204" pitchFamily="34" charset="0"/>
                <a:cs typeface="Arial" panose="020B0604020202020204" pitchFamily="34" charset="0"/>
              </a:rPr>
              <a:t>L’OFFRE PARTENARIALE</a:t>
            </a:r>
          </a:p>
        </p:txBody>
      </p:sp>
      <p:pic>
        <p:nvPicPr>
          <p:cNvPr id="17" name="Image 16">
            <a:extLst>
              <a:ext uri="{FF2B5EF4-FFF2-40B4-BE49-F238E27FC236}">
                <a16:creationId xmlns:a16="http://schemas.microsoft.com/office/drawing/2014/main" id="{14AE4E9E-0E32-C311-D532-00BCBF87568D}"/>
              </a:ext>
            </a:extLst>
          </p:cNvPr>
          <p:cNvPicPr>
            <a:picLocks noChangeAspect="1"/>
          </p:cNvPicPr>
          <p:nvPr/>
        </p:nvPicPr>
        <p:blipFill>
          <a:blip r:embed="rId5"/>
          <a:stretch>
            <a:fillRect/>
          </a:stretch>
        </p:blipFill>
        <p:spPr>
          <a:xfrm>
            <a:off x="6782849" y="1716264"/>
            <a:ext cx="443788" cy="515997"/>
          </a:xfrm>
          <a:prstGeom prst="rect">
            <a:avLst/>
          </a:prstGeom>
        </p:spPr>
      </p:pic>
      <p:sp>
        <p:nvSpPr>
          <p:cNvPr id="12" name="Rectangle 11">
            <a:extLst>
              <a:ext uri="{FF2B5EF4-FFF2-40B4-BE49-F238E27FC236}">
                <a16:creationId xmlns:a16="http://schemas.microsoft.com/office/drawing/2014/main" id="{217A2039-8205-04BD-5A74-2581AC92178C}"/>
              </a:ext>
            </a:extLst>
          </p:cNvPr>
          <p:cNvSpPr/>
          <p:nvPr/>
        </p:nvSpPr>
        <p:spPr>
          <a:xfrm>
            <a:off x="0" y="0"/>
            <a:ext cx="7559675" cy="10691813"/>
          </a:xfrm>
          <a:prstGeom prst="rect">
            <a:avLst/>
          </a:prstGeom>
          <a:noFill/>
          <a:ln w="2794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D3646615-9955-91A2-C25C-2D2CECDC3B56}"/>
              </a:ext>
            </a:extLst>
          </p:cNvPr>
          <p:cNvSpPr txBox="1"/>
          <p:nvPr/>
        </p:nvSpPr>
        <p:spPr>
          <a:xfrm>
            <a:off x="112933" y="2646967"/>
            <a:ext cx="7333810" cy="738664"/>
          </a:xfrm>
          <a:prstGeom prst="rect">
            <a:avLst/>
          </a:prstGeom>
          <a:noFill/>
        </p:spPr>
        <p:txBody>
          <a:bodyPr wrap="square" rtlCol="0">
            <a:spAutoFit/>
          </a:bodyPr>
          <a:lstStyle/>
          <a:p>
            <a:pPr marL="444500"/>
            <a:r>
              <a:rPr lang="fr-FR" sz="2400" b="1" dirty="0">
                <a:solidFill>
                  <a:srgbClr val="002060"/>
                </a:solidFill>
                <a:latin typeface="Arial" panose="020B0604020202020204" pitchFamily="34" charset="0"/>
                <a:cs typeface="Arial" panose="020B0604020202020204" pitchFamily="34" charset="0"/>
              </a:rPr>
              <a:t>DES OFFRES DE PARTENARIATS</a:t>
            </a:r>
          </a:p>
          <a:p>
            <a:pPr algn="just" defTabSz="1001713" hangingPunct="0"/>
            <a:endParaRPr lang="fr-FR" sz="500" b="1" dirty="0">
              <a:solidFill>
                <a:srgbClr val="002060"/>
              </a:solidFill>
              <a:latin typeface="Arial" panose="020B0604020202020204" pitchFamily="34" charset="0"/>
              <a:cs typeface="Arial" panose="020B0604020202020204" pitchFamily="34" charset="0"/>
            </a:endParaRPr>
          </a:p>
          <a:p>
            <a:pPr marL="444500" indent="-171450" algn="just" defTabSz="1001713" hangingPunct="0">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4 packs fidélité annuel sur 4 ans</a:t>
            </a:r>
            <a:endParaRPr lang="fr-FR" sz="1300" b="1" dirty="0">
              <a:solidFill>
                <a:srgbClr val="002060"/>
              </a:solidFill>
              <a:latin typeface="Arial" panose="020B0604020202020204" pitchFamily="34" charset="0"/>
              <a:cs typeface="Arial" panose="020B0604020202020204" pitchFamily="34" charset="0"/>
            </a:endParaRPr>
          </a:p>
        </p:txBody>
      </p:sp>
      <p:pic>
        <p:nvPicPr>
          <p:cNvPr id="2" name="Image 1">
            <a:extLst>
              <a:ext uri="{FF2B5EF4-FFF2-40B4-BE49-F238E27FC236}">
                <a16:creationId xmlns:a16="http://schemas.microsoft.com/office/drawing/2014/main" id="{39948BAC-B1B6-7293-4685-D1DE01BBBC84}"/>
              </a:ext>
            </a:extLst>
          </p:cNvPr>
          <p:cNvPicPr>
            <a:picLocks noChangeAspect="1"/>
          </p:cNvPicPr>
          <p:nvPr/>
        </p:nvPicPr>
        <p:blipFill>
          <a:blip r:embed="rId5"/>
          <a:stretch>
            <a:fillRect/>
          </a:stretch>
        </p:blipFill>
        <p:spPr>
          <a:xfrm>
            <a:off x="151805" y="2691671"/>
            <a:ext cx="301720" cy="350813"/>
          </a:xfrm>
          <a:prstGeom prst="rect">
            <a:avLst/>
          </a:prstGeom>
        </p:spPr>
      </p:pic>
      <p:graphicFrame>
        <p:nvGraphicFramePr>
          <p:cNvPr id="6" name="Tableau 5">
            <a:extLst>
              <a:ext uri="{FF2B5EF4-FFF2-40B4-BE49-F238E27FC236}">
                <a16:creationId xmlns:a16="http://schemas.microsoft.com/office/drawing/2014/main" id="{FE8F801B-BAB9-39D1-AEB7-72861D2B323C}"/>
              </a:ext>
            </a:extLst>
          </p:cNvPr>
          <p:cNvGraphicFramePr>
            <a:graphicFrameLocks noGrp="1"/>
          </p:cNvGraphicFramePr>
          <p:nvPr>
            <p:extLst>
              <p:ext uri="{D42A27DB-BD31-4B8C-83A1-F6EECF244321}">
                <p14:modId xmlns:p14="http://schemas.microsoft.com/office/powerpoint/2010/main" val="481196530"/>
              </p:ext>
            </p:extLst>
          </p:nvPr>
        </p:nvGraphicFramePr>
        <p:xfrm>
          <a:off x="453525" y="3385632"/>
          <a:ext cx="6773114" cy="6900576"/>
        </p:xfrm>
        <a:graphic>
          <a:graphicData uri="http://schemas.openxmlformats.org/drawingml/2006/table">
            <a:tbl>
              <a:tblPr>
                <a:tableStyleId>{5C22544A-7EE6-4342-B048-85BDC9FD1C3A}</a:tableStyleId>
              </a:tblPr>
              <a:tblGrid>
                <a:gridCol w="1737697">
                  <a:extLst>
                    <a:ext uri="{9D8B030D-6E8A-4147-A177-3AD203B41FA5}">
                      <a16:colId xmlns:a16="http://schemas.microsoft.com/office/drawing/2014/main" val="1887551298"/>
                    </a:ext>
                  </a:extLst>
                </a:gridCol>
                <a:gridCol w="1737697">
                  <a:extLst>
                    <a:ext uri="{9D8B030D-6E8A-4147-A177-3AD203B41FA5}">
                      <a16:colId xmlns:a16="http://schemas.microsoft.com/office/drawing/2014/main" val="1051760527"/>
                    </a:ext>
                  </a:extLst>
                </a:gridCol>
                <a:gridCol w="824430">
                  <a:extLst>
                    <a:ext uri="{9D8B030D-6E8A-4147-A177-3AD203B41FA5}">
                      <a16:colId xmlns:a16="http://schemas.microsoft.com/office/drawing/2014/main" val="1653306712"/>
                    </a:ext>
                  </a:extLst>
                </a:gridCol>
                <a:gridCol w="824430">
                  <a:extLst>
                    <a:ext uri="{9D8B030D-6E8A-4147-A177-3AD203B41FA5}">
                      <a16:colId xmlns:a16="http://schemas.microsoft.com/office/drawing/2014/main" val="3279400785"/>
                    </a:ext>
                  </a:extLst>
                </a:gridCol>
                <a:gridCol w="824430">
                  <a:extLst>
                    <a:ext uri="{9D8B030D-6E8A-4147-A177-3AD203B41FA5}">
                      <a16:colId xmlns:a16="http://schemas.microsoft.com/office/drawing/2014/main" val="2586017019"/>
                    </a:ext>
                  </a:extLst>
                </a:gridCol>
                <a:gridCol w="824430">
                  <a:extLst>
                    <a:ext uri="{9D8B030D-6E8A-4147-A177-3AD203B41FA5}">
                      <a16:colId xmlns:a16="http://schemas.microsoft.com/office/drawing/2014/main" val="683679118"/>
                    </a:ext>
                  </a:extLst>
                </a:gridCol>
              </a:tblGrid>
              <a:tr h="391752">
                <a:tc gridSpan="2">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Pack</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lumMod val="95000"/>
                      </a:schemeClr>
                    </a:solidFill>
                  </a:tcPr>
                </a:tc>
                <a:tc hMerge="1">
                  <a:txBody>
                    <a:bodyPr/>
                    <a:lstStyle/>
                    <a:p>
                      <a:endParaRPr lang="fr-FR"/>
                    </a:p>
                  </a:txBody>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EDR</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70AD47">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Jeune</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0000">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Senior</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Club</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alpha val="30196"/>
                      </a:srgbClr>
                    </a:solidFill>
                  </a:tcPr>
                </a:tc>
                <a:extLst>
                  <a:ext uri="{0D108BD9-81ED-4DB2-BD59-A6C34878D82A}">
                    <a16:rowId xmlns:a16="http://schemas.microsoft.com/office/drawing/2014/main" val="618570786"/>
                  </a:ext>
                </a:extLst>
              </a:tr>
              <a:tr h="391752">
                <a:tc gridSpan="2">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Coût</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lumMod val="95000"/>
                      </a:schemeClr>
                    </a:solidFill>
                  </a:tcPr>
                </a:tc>
                <a:tc hMerge="1">
                  <a:txBody>
                    <a:bodyPr/>
                    <a:lstStyle/>
                    <a:p>
                      <a:endParaRPr lang="fr-FR"/>
                    </a:p>
                  </a:txBody>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2500 €</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70AD47">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3000 €</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0000">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3500 €</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5000 €</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alpha val="30196"/>
                      </a:srgbClr>
                    </a:solidFill>
                  </a:tcPr>
                </a:tc>
                <a:extLst>
                  <a:ext uri="{0D108BD9-81ED-4DB2-BD59-A6C34878D82A}">
                    <a16:rowId xmlns:a16="http://schemas.microsoft.com/office/drawing/2014/main" val="3389326964"/>
                  </a:ext>
                </a:extLst>
              </a:tr>
              <a:tr h="200822">
                <a:tc>
                  <a:txBody>
                    <a:bodyPr/>
                    <a:lstStyle/>
                    <a:p>
                      <a:pPr algn="ctr" fontAlgn="ct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 </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 </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 </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 </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4856330"/>
                  </a:ext>
                </a:extLst>
              </a:tr>
              <a:tr h="391752">
                <a:tc gridSpan="2">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Club partenaires</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lumMod val="95000"/>
                      </a:schemeClr>
                    </a:solidFill>
                  </a:tcPr>
                </a:tc>
                <a:tc hMerge="1">
                  <a:txBody>
                    <a:bodyPr/>
                    <a:lstStyle/>
                    <a:p>
                      <a:endParaRPr lang="fr-FR"/>
                    </a:p>
                  </a:txBody>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70AD47">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0000">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alpha val="30196"/>
                      </a:srgbClr>
                    </a:solidFill>
                  </a:tcPr>
                </a:tc>
                <a:extLst>
                  <a:ext uri="{0D108BD9-81ED-4DB2-BD59-A6C34878D82A}">
                    <a16:rowId xmlns:a16="http://schemas.microsoft.com/office/drawing/2014/main" val="1406940434"/>
                  </a:ext>
                </a:extLst>
              </a:tr>
              <a:tr h="394505">
                <a:tc>
                  <a:txBody>
                    <a:bodyPr/>
                    <a:lstStyle/>
                    <a:p>
                      <a:pPr algn="ctr" fontAlgn="ctr"/>
                      <a:r>
                        <a:rPr lang="fr-FR" sz="1300" u="none" strike="noStrike">
                          <a:solidFill>
                            <a:srgbClr val="002060"/>
                          </a:solidFill>
                          <a:effectLst/>
                          <a:latin typeface="Arial" panose="020B0604020202020204" pitchFamily="34" charset="0"/>
                          <a:cs typeface="Arial" panose="020B0604020202020204" pitchFamily="34" charset="0"/>
                        </a:rPr>
                        <a:t>Soirées</a:t>
                      </a:r>
                      <a:br>
                        <a:rPr lang="fr-FR" sz="1300" u="none" strike="noStrike">
                          <a:solidFill>
                            <a:srgbClr val="002060"/>
                          </a:solidFill>
                          <a:effectLst/>
                          <a:latin typeface="Arial" panose="020B0604020202020204" pitchFamily="34" charset="0"/>
                          <a:cs typeface="Arial" panose="020B0604020202020204" pitchFamily="34" charset="0"/>
                        </a:rPr>
                      </a:br>
                      <a:r>
                        <a:rPr lang="fr-FR" sz="1300" u="none" strike="noStrike">
                          <a:solidFill>
                            <a:srgbClr val="002060"/>
                          </a:solidFill>
                          <a:effectLst/>
                          <a:latin typeface="Arial" panose="020B0604020202020204" pitchFamily="34" charset="0"/>
                          <a:cs typeface="Arial" panose="020B0604020202020204" pitchFamily="34" charset="0"/>
                        </a:rPr>
                        <a:t>partenaires</a:t>
                      </a:r>
                      <a:endParaRPr lang="fr-FR" sz="1300" b="1" i="0" u="none" strike="noStrike">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lumMod val="95000"/>
                      </a:scheme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5 par an</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lumMod val="95000"/>
                      </a:scheme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70AD47">
                        <a:alpha val="30196"/>
                      </a:srgbClr>
                    </a:solidFill>
                  </a:tcPr>
                </a:tc>
                <a:tc>
                  <a:txBody>
                    <a:bodyPr/>
                    <a:lstStyle/>
                    <a:p>
                      <a:pPr algn="ctr" fontAlgn="ctr"/>
                      <a:r>
                        <a:rPr lang="fr-FR" sz="1300" u="none" strike="noStrike">
                          <a:solidFill>
                            <a:srgbClr val="002060"/>
                          </a:solidFill>
                          <a:effectLst/>
                          <a:latin typeface="Arial" panose="020B0604020202020204" pitchFamily="34" charset="0"/>
                          <a:cs typeface="Arial" panose="020B0604020202020204" pitchFamily="34" charset="0"/>
                        </a:rPr>
                        <a:t>✓</a:t>
                      </a:r>
                      <a:endParaRPr lang="fr-FR" sz="1300" b="1" i="0" u="none" strike="noStrike">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0000">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alpha val="30196"/>
                      </a:srgbClr>
                    </a:solidFill>
                  </a:tcPr>
                </a:tc>
                <a:tc>
                  <a:txBody>
                    <a:bodyPr/>
                    <a:lstStyle/>
                    <a:p>
                      <a:pPr algn="ctr" fontAlgn="ctr"/>
                      <a:r>
                        <a:rPr lang="fr-FR" sz="1300" u="none" strike="noStrike">
                          <a:solidFill>
                            <a:srgbClr val="002060"/>
                          </a:solidFill>
                          <a:effectLst/>
                          <a:latin typeface="Arial" panose="020B0604020202020204" pitchFamily="34" charset="0"/>
                          <a:cs typeface="Arial" panose="020B0604020202020204" pitchFamily="34" charset="0"/>
                        </a:rPr>
                        <a:t>✓</a:t>
                      </a:r>
                      <a:endParaRPr lang="fr-FR" sz="1300" b="1" i="0" u="none" strike="noStrike">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alpha val="30196"/>
                      </a:srgbClr>
                    </a:solidFill>
                  </a:tcPr>
                </a:tc>
                <a:extLst>
                  <a:ext uri="{0D108BD9-81ED-4DB2-BD59-A6C34878D82A}">
                    <a16:rowId xmlns:a16="http://schemas.microsoft.com/office/drawing/2014/main" val="4190803024"/>
                  </a:ext>
                </a:extLst>
              </a:tr>
              <a:tr h="394505">
                <a:tc>
                  <a:txBody>
                    <a:bodyPr/>
                    <a:lstStyle/>
                    <a:p>
                      <a:pPr algn="ctr" fontAlgn="ctr"/>
                      <a:r>
                        <a:rPr lang="fr-FR" sz="1300" u="none" strike="noStrike">
                          <a:solidFill>
                            <a:srgbClr val="002060"/>
                          </a:solidFill>
                          <a:effectLst/>
                          <a:latin typeface="Arial" panose="020B0604020202020204" pitchFamily="34" charset="0"/>
                          <a:cs typeface="Arial" panose="020B0604020202020204" pitchFamily="34" charset="0"/>
                        </a:rPr>
                        <a:t>Panneau</a:t>
                      </a:r>
                      <a:br>
                        <a:rPr lang="fr-FR" sz="1300" u="none" strike="noStrike">
                          <a:solidFill>
                            <a:srgbClr val="002060"/>
                          </a:solidFill>
                          <a:effectLst/>
                          <a:latin typeface="Arial" panose="020B0604020202020204" pitchFamily="34" charset="0"/>
                          <a:cs typeface="Arial" panose="020B0604020202020204" pitchFamily="34" charset="0"/>
                        </a:rPr>
                      </a:br>
                      <a:r>
                        <a:rPr lang="fr-FR" sz="1300" u="none" strike="noStrike">
                          <a:solidFill>
                            <a:srgbClr val="002060"/>
                          </a:solidFill>
                          <a:effectLst/>
                          <a:latin typeface="Arial" panose="020B0604020202020204" pitchFamily="34" charset="0"/>
                          <a:cs typeface="Arial" panose="020B0604020202020204" pitchFamily="34" charset="0"/>
                        </a:rPr>
                        <a:t>main courante</a:t>
                      </a:r>
                      <a:endParaRPr lang="fr-FR" sz="1300" b="1" i="0" u="none" strike="noStrike">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lumMod val="95000"/>
                      </a:schemeClr>
                    </a:solidFill>
                  </a:tcPr>
                </a:tc>
                <a:tc>
                  <a:txBody>
                    <a:bodyPr/>
                    <a:lstStyle/>
                    <a:p>
                      <a:pPr algn="ctr" fontAlgn="ctr"/>
                      <a:r>
                        <a:rPr lang="fr-FR" sz="1300" u="none" strike="noStrike">
                          <a:solidFill>
                            <a:srgbClr val="002060"/>
                          </a:solidFill>
                          <a:effectLst/>
                          <a:latin typeface="Arial" panose="020B0604020202020204" pitchFamily="34" charset="0"/>
                          <a:cs typeface="Arial" panose="020B0604020202020204" pitchFamily="34" charset="0"/>
                        </a:rPr>
                        <a:t>2m x 0,8 m</a:t>
                      </a:r>
                      <a:endParaRPr lang="fr-FR" sz="1300" b="1" i="0" u="none" strike="noStrike">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lumMod val="95000"/>
                      </a:scheme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70AD47">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0000">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alpha val="30196"/>
                      </a:srgbClr>
                    </a:solidFill>
                  </a:tcPr>
                </a:tc>
                <a:extLst>
                  <a:ext uri="{0D108BD9-81ED-4DB2-BD59-A6C34878D82A}">
                    <a16:rowId xmlns:a16="http://schemas.microsoft.com/office/drawing/2014/main" val="3741999191"/>
                  </a:ext>
                </a:extLst>
              </a:tr>
              <a:tr h="394505">
                <a:tc>
                  <a:txBody>
                    <a:bodyPr/>
                    <a:lstStyle/>
                    <a:p>
                      <a:pPr algn="ctr" fontAlgn="ctr"/>
                      <a:r>
                        <a:rPr lang="fr-FR" sz="1300" u="none" strike="noStrike">
                          <a:solidFill>
                            <a:srgbClr val="002060"/>
                          </a:solidFill>
                          <a:effectLst/>
                          <a:latin typeface="Arial" panose="020B0604020202020204" pitchFamily="34" charset="0"/>
                          <a:cs typeface="Arial" panose="020B0604020202020204" pitchFamily="34" charset="0"/>
                        </a:rPr>
                        <a:t>Supports</a:t>
                      </a:r>
                      <a:br>
                        <a:rPr lang="fr-FR" sz="1300" u="none" strike="noStrike">
                          <a:solidFill>
                            <a:srgbClr val="002060"/>
                          </a:solidFill>
                          <a:effectLst/>
                          <a:latin typeface="Arial" panose="020B0604020202020204" pitchFamily="34" charset="0"/>
                          <a:cs typeface="Arial" panose="020B0604020202020204" pitchFamily="34" charset="0"/>
                        </a:rPr>
                      </a:br>
                      <a:r>
                        <a:rPr lang="fr-FR" sz="1300" u="none" strike="noStrike">
                          <a:solidFill>
                            <a:srgbClr val="002060"/>
                          </a:solidFill>
                          <a:effectLst/>
                          <a:latin typeface="Arial" panose="020B0604020202020204" pitchFamily="34" charset="0"/>
                          <a:cs typeface="Arial" panose="020B0604020202020204" pitchFamily="34" charset="0"/>
                        </a:rPr>
                        <a:t>numériques</a:t>
                      </a:r>
                      <a:endParaRPr lang="fr-FR" sz="1300" b="1" i="0" u="none" strike="noStrike">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lumMod val="95000"/>
                      </a:scheme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Facebook, Instagram, site du club</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lumMod val="95000"/>
                      </a:scheme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70AD47">
                        <a:alpha val="30196"/>
                      </a:srgbClr>
                    </a:solidFill>
                  </a:tcPr>
                </a:tc>
                <a:tc>
                  <a:txBody>
                    <a:bodyPr/>
                    <a:lstStyle/>
                    <a:p>
                      <a:pPr algn="ctr" fontAlgn="ctr"/>
                      <a:r>
                        <a:rPr lang="fr-FR" sz="1300" u="none" strike="noStrike">
                          <a:solidFill>
                            <a:srgbClr val="002060"/>
                          </a:solidFill>
                          <a:effectLst/>
                          <a:latin typeface="Arial" panose="020B0604020202020204" pitchFamily="34" charset="0"/>
                          <a:cs typeface="Arial" panose="020B0604020202020204" pitchFamily="34" charset="0"/>
                        </a:rPr>
                        <a:t>✓</a:t>
                      </a:r>
                      <a:endParaRPr lang="fr-FR" sz="1300" b="1" i="0" u="none" strike="noStrike">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0000">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alpha val="30196"/>
                      </a:srgbClr>
                    </a:solidFill>
                  </a:tcPr>
                </a:tc>
                <a:tc>
                  <a:txBody>
                    <a:bodyPr/>
                    <a:lstStyle/>
                    <a:p>
                      <a:pPr algn="ctr" fontAlgn="ctr"/>
                      <a:r>
                        <a:rPr lang="fr-FR" sz="1300" u="none" strike="noStrike">
                          <a:solidFill>
                            <a:srgbClr val="002060"/>
                          </a:solidFill>
                          <a:effectLst/>
                          <a:latin typeface="Arial" panose="020B0604020202020204" pitchFamily="34" charset="0"/>
                          <a:cs typeface="Arial" panose="020B0604020202020204" pitchFamily="34" charset="0"/>
                        </a:rPr>
                        <a:t>✓</a:t>
                      </a:r>
                      <a:endParaRPr lang="fr-FR" sz="1300" b="1" i="0" u="none" strike="noStrike">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alpha val="30196"/>
                      </a:srgbClr>
                    </a:solidFill>
                  </a:tcPr>
                </a:tc>
                <a:extLst>
                  <a:ext uri="{0D108BD9-81ED-4DB2-BD59-A6C34878D82A}">
                    <a16:rowId xmlns:a16="http://schemas.microsoft.com/office/drawing/2014/main" val="2535145816"/>
                  </a:ext>
                </a:extLst>
              </a:tr>
              <a:tr h="391752">
                <a:tc rowSpan="3">
                  <a:txBody>
                    <a:bodyPr/>
                    <a:lstStyle/>
                    <a:p>
                      <a:pPr algn="ctr" fontAlgn="ctr"/>
                      <a:r>
                        <a:rPr lang="fr-FR" sz="1300" u="none" strike="noStrike">
                          <a:solidFill>
                            <a:srgbClr val="002060"/>
                          </a:solidFill>
                          <a:effectLst/>
                          <a:latin typeface="Arial" panose="020B0604020202020204" pitchFamily="34" charset="0"/>
                          <a:cs typeface="Arial" panose="020B0604020202020204" pitchFamily="34" charset="0"/>
                        </a:rPr>
                        <a:t>Affiches de</a:t>
                      </a:r>
                      <a:br>
                        <a:rPr lang="fr-FR" sz="1300" u="none" strike="noStrike">
                          <a:solidFill>
                            <a:srgbClr val="002060"/>
                          </a:solidFill>
                          <a:effectLst/>
                          <a:latin typeface="Arial" panose="020B0604020202020204" pitchFamily="34" charset="0"/>
                          <a:cs typeface="Arial" panose="020B0604020202020204" pitchFamily="34" charset="0"/>
                        </a:rPr>
                      </a:br>
                      <a:r>
                        <a:rPr lang="fr-FR" sz="1300" u="none" strike="noStrike">
                          <a:solidFill>
                            <a:srgbClr val="002060"/>
                          </a:solidFill>
                          <a:effectLst/>
                          <a:latin typeface="Arial" panose="020B0604020202020204" pitchFamily="34" charset="0"/>
                          <a:cs typeface="Arial" panose="020B0604020202020204" pitchFamily="34" charset="0"/>
                        </a:rPr>
                        <a:t>matchs</a:t>
                      </a:r>
                      <a:endParaRPr lang="fr-FR" sz="1300" b="1" i="0" u="none" strike="noStrike">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lumMod val="95000"/>
                      </a:schemeClr>
                    </a:solidFill>
                  </a:tcPr>
                </a:tc>
                <a:tc>
                  <a:txBody>
                    <a:bodyPr/>
                    <a:lstStyle/>
                    <a:p>
                      <a:pPr algn="ctr" fontAlgn="ctr"/>
                      <a:r>
                        <a:rPr lang="fr-FR" sz="1300" u="none" strike="noStrike">
                          <a:solidFill>
                            <a:srgbClr val="002060"/>
                          </a:solidFill>
                          <a:effectLst/>
                          <a:latin typeface="Arial" panose="020B0604020202020204" pitchFamily="34" charset="0"/>
                          <a:cs typeface="Arial" panose="020B0604020202020204" pitchFamily="34" charset="0"/>
                        </a:rPr>
                        <a:t>Plateau EDR</a:t>
                      </a:r>
                      <a:endParaRPr lang="fr-FR" sz="1300" b="1" i="0" u="none" strike="noStrike">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lumMod val="95000"/>
                      </a:scheme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70AD47">
                        <a:alpha val="30196"/>
                      </a:srgbClr>
                    </a:solidFill>
                  </a:tcPr>
                </a:tc>
                <a:tc>
                  <a:txBody>
                    <a:bodyPr/>
                    <a:lstStyle/>
                    <a:p>
                      <a:pPr algn="ctr" fontAlgn="ctr"/>
                      <a:r>
                        <a:rPr lang="fr-FR" sz="1300" u="none" strike="noStrike">
                          <a:solidFill>
                            <a:srgbClr val="002060"/>
                          </a:solidFill>
                          <a:effectLst/>
                          <a:latin typeface="Arial" panose="020B0604020202020204" pitchFamily="34" charset="0"/>
                          <a:cs typeface="Arial" panose="020B0604020202020204" pitchFamily="34" charset="0"/>
                        </a:rPr>
                        <a:t> </a:t>
                      </a:r>
                      <a:endParaRPr lang="fr-FR" sz="1300" b="1" i="0" u="none" strike="noStrike">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0000">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 </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alpha val="30196"/>
                      </a:srgbClr>
                    </a:solidFill>
                  </a:tcPr>
                </a:tc>
                <a:extLst>
                  <a:ext uri="{0D108BD9-81ED-4DB2-BD59-A6C34878D82A}">
                    <a16:rowId xmlns:a16="http://schemas.microsoft.com/office/drawing/2014/main" val="2487930781"/>
                  </a:ext>
                </a:extLst>
              </a:tr>
              <a:tr h="391752">
                <a:tc vMerge="1">
                  <a:txBody>
                    <a:bodyPr/>
                    <a:lstStyle/>
                    <a:p>
                      <a:endParaRPr lang="fr-FR"/>
                    </a:p>
                  </a:txBody>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Equipe jeune</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lumMod val="95000"/>
                      </a:scheme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 </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70AD47">
                        <a:alpha val="30196"/>
                      </a:srgbClr>
                    </a:solidFill>
                  </a:tcPr>
                </a:tc>
                <a:tc>
                  <a:txBody>
                    <a:bodyPr/>
                    <a:lstStyle/>
                    <a:p>
                      <a:pPr algn="ctr" fontAlgn="ctr"/>
                      <a:r>
                        <a:rPr lang="fr-FR" sz="1300" u="none" strike="noStrike">
                          <a:solidFill>
                            <a:srgbClr val="002060"/>
                          </a:solidFill>
                          <a:effectLst/>
                          <a:latin typeface="Arial" panose="020B0604020202020204" pitchFamily="34" charset="0"/>
                          <a:cs typeface="Arial" panose="020B0604020202020204" pitchFamily="34" charset="0"/>
                        </a:rPr>
                        <a:t>✓</a:t>
                      </a:r>
                      <a:endParaRPr lang="fr-FR" sz="1300" b="1" i="0" u="none" strike="noStrike">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0000">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 </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alpha val="30196"/>
                      </a:srgbClr>
                    </a:solidFill>
                  </a:tcPr>
                </a:tc>
                <a:extLst>
                  <a:ext uri="{0D108BD9-81ED-4DB2-BD59-A6C34878D82A}">
                    <a16:rowId xmlns:a16="http://schemas.microsoft.com/office/drawing/2014/main" val="4195116531"/>
                  </a:ext>
                </a:extLst>
              </a:tr>
              <a:tr h="391752">
                <a:tc vMerge="1">
                  <a:txBody>
                    <a:bodyPr/>
                    <a:lstStyle/>
                    <a:p>
                      <a:endParaRPr lang="fr-FR"/>
                    </a:p>
                  </a:txBody>
                  <a:tcPr/>
                </a:tc>
                <a:tc>
                  <a:txBody>
                    <a:bodyPr/>
                    <a:lstStyle/>
                    <a:p>
                      <a:pPr algn="ctr" fontAlgn="ctr"/>
                      <a:r>
                        <a:rPr lang="fr-FR" sz="1300" u="none" strike="noStrike">
                          <a:solidFill>
                            <a:srgbClr val="002060"/>
                          </a:solidFill>
                          <a:effectLst/>
                          <a:latin typeface="Arial" panose="020B0604020202020204" pitchFamily="34" charset="0"/>
                          <a:cs typeface="Arial" panose="020B0604020202020204" pitchFamily="34" charset="0"/>
                        </a:rPr>
                        <a:t>Equipe fanion</a:t>
                      </a:r>
                      <a:endParaRPr lang="fr-FR" sz="1300" b="1" i="0" u="none" strike="noStrike">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lumMod val="95000"/>
                      </a:scheme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 </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70AD47">
                        <a:alpha val="30196"/>
                      </a:srgbClr>
                    </a:solidFill>
                  </a:tcPr>
                </a:tc>
                <a:tc>
                  <a:txBody>
                    <a:bodyPr/>
                    <a:lstStyle/>
                    <a:p>
                      <a:pPr algn="ctr" fontAlgn="ctr"/>
                      <a:r>
                        <a:rPr lang="fr-FR" sz="1300" u="none" strike="noStrike">
                          <a:solidFill>
                            <a:srgbClr val="002060"/>
                          </a:solidFill>
                          <a:effectLst/>
                          <a:latin typeface="Arial" panose="020B0604020202020204" pitchFamily="34" charset="0"/>
                          <a:cs typeface="Arial" panose="020B0604020202020204" pitchFamily="34" charset="0"/>
                        </a:rPr>
                        <a:t> </a:t>
                      </a:r>
                      <a:endParaRPr lang="fr-FR" sz="1300" b="1" i="0" u="none" strike="noStrike">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0000">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alpha val="30196"/>
                      </a:srgbClr>
                    </a:solidFill>
                  </a:tcPr>
                </a:tc>
                <a:tc>
                  <a:txBody>
                    <a:bodyPr/>
                    <a:lstStyle/>
                    <a:p>
                      <a:pPr algn="ctr" fontAlgn="ctr"/>
                      <a:r>
                        <a:rPr lang="fr-FR" sz="1300" u="none" strike="noStrike">
                          <a:solidFill>
                            <a:srgbClr val="002060"/>
                          </a:solidFill>
                          <a:effectLst/>
                          <a:latin typeface="Arial" panose="020B0604020202020204" pitchFamily="34" charset="0"/>
                          <a:cs typeface="Arial" panose="020B0604020202020204" pitchFamily="34" charset="0"/>
                        </a:rPr>
                        <a:t>✓</a:t>
                      </a:r>
                      <a:endParaRPr lang="fr-FR" sz="1300" b="1" i="0" u="none" strike="noStrike">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alpha val="30196"/>
                      </a:srgbClr>
                    </a:solidFill>
                  </a:tcPr>
                </a:tc>
                <a:extLst>
                  <a:ext uri="{0D108BD9-81ED-4DB2-BD59-A6C34878D82A}">
                    <a16:rowId xmlns:a16="http://schemas.microsoft.com/office/drawing/2014/main" val="4123903735"/>
                  </a:ext>
                </a:extLst>
              </a:tr>
              <a:tr h="391752">
                <a:tc rowSpan="3">
                  <a:txBody>
                    <a:bodyPr/>
                    <a:lstStyle/>
                    <a:p>
                      <a:pPr algn="ctr" fontAlgn="ctr"/>
                      <a:r>
                        <a:rPr lang="fr-FR" sz="1300" u="none" strike="noStrike">
                          <a:solidFill>
                            <a:srgbClr val="002060"/>
                          </a:solidFill>
                          <a:effectLst/>
                          <a:latin typeface="Arial" panose="020B0604020202020204" pitchFamily="34" charset="0"/>
                          <a:cs typeface="Arial" panose="020B0604020202020204" pitchFamily="34" charset="0"/>
                        </a:rPr>
                        <a:t>Partenaire</a:t>
                      </a:r>
                      <a:br>
                        <a:rPr lang="fr-FR" sz="1300" u="none" strike="noStrike">
                          <a:solidFill>
                            <a:srgbClr val="002060"/>
                          </a:solidFill>
                          <a:effectLst/>
                          <a:latin typeface="Arial" panose="020B0604020202020204" pitchFamily="34" charset="0"/>
                          <a:cs typeface="Arial" panose="020B0604020202020204" pitchFamily="34" charset="0"/>
                        </a:rPr>
                      </a:br>
                      <a:r>
                        <a:rPr lang="fr-FR" sz="1300" u="none" strike="noStrike">
                          <a:solidFill>
                            <a:srgbClr val="002060"/>
                          </a:solidFill>
                          <a:effectLst/>
                          <a:latin typeface="Arial" panose="020B0604020202020204" pitchFamily="34" charset="0"/>
                          <a:cs typeface="Arial" panose="020B0604020202020204" pitchFamily="34" charset="0"/>
                        </a:rPr>
                        <a:t>déplacement</a:t>
                      </a:r>
                      <a:endParaRPr lang="fr-FR" sz="1300" b="1" i="0" u="none" strike="noStrike">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lumMod val="95000"/>
                      </a:scheme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Equipe EDR</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lumMod val="95000"/>
                      </a:scheme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1</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70AD47">
                        <a:alpha val="30196"/>
                      </a:srgbClr>
                    </a:solidFill>
                  </a:tcPr>
                </a:tc>
                <a:tc>
                  <a:txBody>
                    <a:bodyPr/>
                    <a:lstStyle/>
                    <a:p>
                      <a:pPr algn="ctr" fontAlgn="ctr"/>
                      <a:r>
                        <a:rPr lang="fr-FR" sz="1300" u="none" strike="noStrike">
                          <a:solidFill>
                            <a:srgbClr val="002060"/>
                          </a:solidFill>
                          <a:effectLst/>
                          <a:latin typeface="Arial" panose="020B0604020202020204" pitchFamily="34" charset="0"/>
                          <a:cs typeface="Arial" panose="020B0604020202020204" pitchFamily="34" charset="0"/>
                        </a:rPr>
                        <a:t> </a:t>
                      </a:r>
                      <a:endParaRPr lang="fr-FR" sz="1300" b="1" i="0" u="none" strike="noStrike">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0000">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 </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 </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alpha val="30196"/>
                      </a:srgbClr>
                    </a:solidFill>
                  </a:tcPr>
                </a:tc>
                <a:extLst>
                  <a:ext uri="{0D108BD9-81ED-4DB2-BD59-A6C34878D82A}">
                    <a16:rowId xmlns:a16="http://schemas.microsoft.com/office/drawing/2014/main" val="777864597"/>
                  </a:ext>
                </a:extLst>
              </a:tr>
              <a:tr h="391752">
                <a:tc vMerge="1">
                  <a:txBody>
                    <a:bodyPr/>
                    <a:lstStyle/>
                    <a:p>
                      <a:endParaRPr lang="fr-FR"/>
                    </a:p>
                  </a:txBody>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Equipe jeune</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lumMod val="95000"/>
                      </a:scheme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 </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70AD47">
                        <a:alpha val="30196"/>
                      </a:srgbClr>
                    </a:solidFill>
                  </a:tcPr>
                </a:tc>
                <a:tc>
                  <a:txBody>
                    <a:bodyPr/>
                    <a:lstStyle/>
                    <a:p>
                      <a:pPr algn="ctr" fontAlgn="ctr"/>
                      <a:r>
                        <a:rPr lang="fr-FR" sz="1300" u="none" strike="noStrike">
                          <a:solidFill>
                            <a:srgbClr val="002060"/>
                          </a:solidFill>
                          <a:effectLst/>
                          <a:latin typeface="Arial" panose="020B0604020202020204" pitchFamily="34" charset="0"/>
                          <a:cs typeface="Arial" panose="020B0604020202020204" pitchFamily="34" charset="0"/>
                        </a:rPr>
                        <a:t>1</a:t>
                      </a:r>
                      <a:endParaRPr lang="fr-FR" sz="1300" b="1" i="0" u="none" strike="noStrike">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0000">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 </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 </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alpha val="30196"/>
                      </a:srgbClr>
                    </a:solidFill>
                  </a:tcPr>
                </a:tc>
                <a:extLst>
                  <a:ext uri="{0D108BD9-81ED-4DB2-BD59-A6C34878D82A}">
                    <a16:rowId xmlns:a16="http://schemas.microsoft.com/office/drawing/2014/main" val="1174891733"/>
                  </a:ext>
                </a:extLst>
              </a:tr>
              <a:tr h="391752">
                <a:tc vMerge="1">
                  <a:txBody>
                    <a:bodyPr/>
                    <a:lstStyle/>
                    <a:p>
                      <a:endParaRPr lang="fr-FR"/>
                    </a:p>
                  </a:txBody>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Equipe fanion</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lumMod val="95000"/>
                      </a:scheme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 </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70AD47">
                        <a:alpha val="30196"/>
                      </a:srgbClr>
                    </a:solidFill>
                  </a:tcPr>
                </a:tc>
                <a:tc>
                  <a:txBody>
                    <a:bodyPr/>
                    <a:lstStyle/>
                    <a:p>
                      <a:pPr algn="ctr" fontAlgn="ctr"/>
                      <a:r>
                        <a:rPr lang="fr-FR" sz="1300" u="none" strike="noStrike">
                          <a:solidFill>
                            <a:srgbClr val="002060"/>
                          </a:solidFill>
                          <a:effectLst/>
                          <a:latin typeface="Arial" panose="020B0604020202020204" pitchFamily="34" charset="0"/>
                          <a:cs typeface="Arial" panose="020B0604020202020204" pitchFamily="34" charset="0"/>
                        </a:rPr>
                        <a:t> </a:t>
                      </a:r>
                      <a:endParaRPr lang="fr-FR" sz="1300" b="1" i="0" u="none" strike="noStrike">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0000">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1</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2</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alpha val="30196"/>
                      </a:srgbClr>
                    </a:solidFill>
                  </a:tcPr>
                </a:tc>
                <a:extLst>
                  <a:ext uri="{0D108BD9-81ED-4DB2-BD59-A6C34878D82A}">
                    <a16:rowId xmlns:a16="http://schemas.microsoft.com/office/drawing/2014/main" val="2294108074"/>
                  </a:ext>
                </a:extLst>
              </a:tr>
              <a:tr h="391752">
                <a:tc rowSpan="3">
                  <a:txBody>
                    <a:bodyPr/>
                    <a:lstStyle/>
                    <a:p>
                      <a:pPr algn="ctr" fontAlgn="ctr"/>
                      <a:r>
                        <a:rPr lang="fr-FR" sz="1300" u="none" strike="noStrike">
                          <a:solidFill>
                            <a:srgbClr val="002060"/>
                          </a:solidFill>
                          <a:effectLst/>
                          <a:latin typeface="Arial" panose="020B0604020202020204" pitchFamily="34" charset="0"/>
                          <a:cs typeface="Arial" panose="020B0604020202020204" pitchFamily="34" charset="0"/>
                        </a:rPr>
                        <a:t>Visibilité</a:t>
                      </a:r>
                      <a:br>
                        <a:rPr lang="fr-FR" sz="1300" u="none" strike="noStrike">
                          <a:solidFill>
                            <a:srgbClr val="002060"/>
                          </a:solidFill>
                          <a:effectLst/>
                          <a:latin typeface="Arial" panose="020B0604020202020204" pitchFamily="34" charset="0"/>
                          <a:cs typeface="Arial" panose="020B0604020202020204" pitchFamily="34" charset="0"/>
                        </a:rPr>
                      </a:br>
                      <a:r>
                        <a:rPr lang="fr-FR" sz="1300" u="none" strike="noStrike">
                          <a:solidFill>
                            <a:srgbClr val="002060"/>
                          </a:solidFill>
                          <a:effectLst/>
                          <a:latin typeface="Arial" panose="020B0604020202020204" pitchFamily="34" charset="0"/>
                          <a:cs typeface="Arial" panose="020B0604020202020204" pitchFamily="34" charset="0"/>
                        </a:rPr>
                        <a:t>équipements</a:t>
                      </a:r>
                      <a:endParaRPr lang="fr-FR" sz="1300" b="1" i="0" u="none" strike="noStrike">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lumMod val="95000"/>
                      </a:scheme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EDR</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lumMod val="95000"/>
                      </a:scheme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70AD47">
                        <a:alpha val="30196"/>
                      </a:srgbClr>
                    </a:solidFill>
                  </a:tcPr>
                </a:tc>
                <a:tc>
                  <a:txBody>
                    <a:bodyPr/>
                    <a:lstStyle/>
                    <a:p>
                      <a:pPr algn="ctr" fontAlgn="ctr"/>
                      <a:r>
                        <a:rPr lang="fr-FR" sz="1300" u="none" strike="noStrike">
                          <a:solidFill>
                            <a:srgbClr val="002060"/>
                          </a:solidFill>
                          <a:effectLst/>
                          <a:latin typeface="Arial" panose="020B0604020202020204" pitchFamily="34" charset="0"/>
                          <a:cs typeface="Arial" panose="020B0604020202020204" pitchFamily="34" charset="0"/>
                        </a:rPr>
                        <a:t> </a:t>
                      </a:r>
                      <a:endParaRPr lang="fr-FR" sz="1300" b="1" i="0" u="none" strike="noStrike">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0000">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 </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 </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alpha val="30196"/>
                      </a:srgbClr>
                    </a:solidFill>
                  </a:tcPr>
                </a:tc>
                <a:extLst>
                  <a:ext uri="{0D108BD9-81ED-4DB2-BD59-A6C34878D82A}">
                    <a16:rowId xmlns:a16="http://schemas.microsoft.com/office/drawing/2014/main" val="2742631378"/>
                  </a:ext>
                </a:extLst>
              </a:tr>
              <a:tr h="391752">
                <a:tc vMerge="1">
                  <a:txBody>
                    <a:bodyPr/>
                    <a:lstStyle/>
                    <a:p>
                      <a:endParaRPr lang="fr-FR"/>
                    </a:p>
                  </a:txBody>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Equipe jeune</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lumMod val="95000"/>
                      </a:scheme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 </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70AD47">
                        <a:alpha val="30196"/>
                      </a:srgbClr>
                    </a:solidFill>
                  </a:tcPr>
                </a:tc>
                <a:tc>
                  <a:txBody>
                    <a:bodyPr/>
                    <a:lstStyle/>
                    <a:p>
                      <a:pPr algn="ctr" fontAlgn="ctr"/>
                      <a:r>
                        <a:rPr lang="fr-FR" sz="1300" u="none" strike="noStrike">
                          <a:solidFill>
                            <a:srgbClr val="002060"/>
                          </a:solidFill>
                          <a:effectLst/>
                          <a:latin typeface="Arial" panose="020B0604020202020204" pitchFamily="34" charset="0"/>
                          <a:cs typeface="Arial" panose="020B0604020202020204" pitchFamily="34" charset="0"/>
                        </a:rPr>
                        <a:t>✓</a:t>
                      </a:r>
                      <a:endParaRPr lang="fr-FR" sz="1300" b="1" i="0" u="none" strike="noStrike">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0000">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 </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 </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alpha val="30196"/>
                      </a:srgbClr>
                    </a:solidFill>
                  </a:tcPr>
                </a:tc>
                <a:extLst>
                  <a:ext uri="{0D108BD9-81ED-4DB2-BD59-A6C34878D82A}">
                    <a16:rowId xmlns:a16="http://schemas.microsoft.com/office/drawing/2014/main" val="3458339387"/>
                  </a:ext>
                </a:extLst>
              </a:tr>
              <a:tr h="391752">
                <a:tc vMerge="1">
                  <a:txBody>
                    <a:bodyPr/>
                    <a:lstStyle/>
                    <a:p>
                      <a:endParaRPr lang="fr-FR"/>
                    </a:p>
                  </a:txBody>
                  <a:tcPr/>
                </a:tc>
                <a:tc>
                  <a:txBody>
                    <a:bodyPr/>
                    <a:lstStyle/>
                    <a:p>
                      <a:pPr algn="ctr" fontAlgn="ctr"/>
                      <a:r>
                        <a:rPr lang="fr-FR" sz="1300" u="none" strike="noStrike">
                          <a:solidFill>
                            <a:srgbClr val="002060"/>
                          </a:solidFill>
                          <a:effectLst/>
                          <a:latin typeface="Arial" panose="020B0604020202020204" pitchFamily="34" charset="0"/>
                          <a:cs typeface="Arial" panose="020B0604020202020204" pitchFamily="34" charset="0"/>
                        </a:rPr>
                        <a:t>Equipe fanion</a:t>
                      </a:r>
                      <a:endParaRPr lang="fr-FR" sz="1300" b="1" i="0" u="none" strike="noStrike">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lumMod val="95000"/>
                      </a:scheme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 </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70AD47">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 </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0000">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alpha val="30196"/>
                      </a:srgbClr>
                    </a:solidFill>
                  </a:tcPr>
                </a:tc>
                <a:extLst>
                  <a:ext uri="{0D108BD9-81ED-4DB2-BD59-A6C34878D82A}">
                    <a16:rowId xmlns:a16="http://schemas.microsoft.com/office/drawing/2014/main" val="1055704960"/>
                  </a:ext>
                </a:extLst>
              </a:tr>
              <a:tr h="391752">
                <a:tc rowSpan="2">
                  <a:txBody>
                    <a:bodyPr/>
                    <a:lstStyle/>
                    <a:p>
                      <a:pPr algn="ctr" fontAlgn="ctr"/>
                      <a:r>
                        <a:rPr lang="fr-FR" sz="1300" u="none" strike="noStrike">
                          <a:solidFill>
                            <a:srgbClr val="002060"/>
                          </a:solidFill>
                          <a:effectLst/>
                          <a:latin typeface="Arial" panose="020B0604020202020204" pitchFamily="34" charset="0"/>
                          <a:cs typeface="Arial" panose="020B0604020202020204" pitchFamily="34" charset="0"/>
                        </a:rPr>
                        <a:t>Coup d'envoi</a:t>
                      </a:r>
                      <a:br>
                        <a:rPr lang="fr-FR" sz="1300" u="none" strike="noStrike">
                          <a:solidFill>
                            <a:srgbClr val="002060"/>
                          </a:solidFill>
                          <a:effectLst/>
                          <a:latin typeface="Arial" panose="020B0604020202020204" pitchFamily="34" charset="0"/>
                          <a:cs typeface="Arial" panose="020B0604020202020204" pitchFamily="34" charset="0"/>
                        </a:rPr>
                      </a:br>
                      <a:r>
                        <a:rPr lang="fr-FR" sz="1300" u="none" strike="noStrike">
                          <a:solidFill>
                            <a:srgbClr val="002060"/>
                          </a:solidFill>
                          <a:effectLst/>
                          <a:latin typeface="Arial" panose="020B0604020202020204" pitchFamily="34" charset="0"/>
                          <a:cs typeface="Arial" panose="020B0604020202020204" pitchFamily="34" charset="0"/>
                        </a:rPr>
                        <a:t>match</a:t>
                      </a:r>
                      <a:endParaRPr lang="fr-FR" sz="1300" b="1" i="0" u="none" strike="noStrike">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lumMod val="95000"/>
                      </a:scheme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Equipe jeune</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lumMod val="95000"/>
                      </a:scheme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 </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70AD47">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0000">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 </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 </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alpha val="30196"/>
                      </a:srgbClr>
                    </a:solidFill>
                  </a:tcPr>
                </a:tc>
                <a:extLst>
                  <a:ext uri="{0D108BD9-81ED-4DB2-BD59-A6C34878D82A}">
                    <a16:rowId xmlns:a16="http://schemas.microsoft.com/office/drawing/2014/main" val="2485449098"/>
                  </a:ext>
                </a:extLst>
              </a:tr>
              <a:tr h="391752">
                <a:tc vMerge="1">
                  <a:txBody>
                    <a:bodyPr/>
                    <a:lstStyle/>
                    <a:p>
                      <a:endParaRPr lang="fr-FR"/>
                    </a:p>
                  </a:txBody>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Equipe fanion</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lumMod val="95000"/>
                      </a:scheme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 </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70AD47">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 </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0000">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alpha val="30196"/>
                      </a:srgbClr>
                    </a:solidFill>
                  </a:tcPr>
                </a:tc>
                <a:tc>
                  <a:txBody>
                    <a:bodyPr/>
                    <a:lstStyle/>
                    <a:p>
                      <a:pPr algn="ctr" fontAlgn="ctr"/>
                      <a:r>
                        <a:rPr lang="fr-FR" sz="1300" u="none" strike="noStrike" dirty="0">
                          <a:solidFill>
                            <a:srgbClr val="002060"/>
                          </a:solidFill>
                          <a:effectLst/>
                          <a:latin typeface="Arial" panose="020B0604020202020204" pitchFamily="34" charset="0"/>
                          <a:cs typeface="Arial" panose="020B0604020202020204" pitchFamily="34" charset="0"/>
                        </a:rPr>
                        <a:t>✓</a:t>
                      </a:r>
                      <a:endParaRPr lang="fr-FR" sz="1300" b="1" i="0" u="none" strike="noStrike" dirty="0">
                        <a:solidFill>
                          <a:srgbClr val="002060"/>
                        </a:solidFill>
                        <a:effectLst/>
                        <a:latin typeface="Arial" panose="020B0604020202020204" pitchFamily="34" charset="0"/>
                        <a:cs typeface="Arial" panose="020B0604020202020204" pitchFamily="34" charset="0"/>
                      </a:endParaRPr>
                    </a:p>
                  </a:txBody>
                  <a:tcPr marL="7302" marR="7302" marT="7302"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alpha val="30196"/>
                      </a:srgbClr>
                    </a:solidFill>
                  </a:tcPr>
                </a:tc>
                <a:extLst>
                  <a:ext uri="{0D108BD9-81ED-4DB2-BD59-A6C34878D82A}">
                    <a16:rowId xmlns:a16="http://schemas.microsoft.com/office/drawing/2014/main" val="3532838845"/>
                  </a:ext>
                </a:extLst>
              </a:tr>
            </a:tbl>
          </a:graphicData>
        </a:graphic>
      </p:graphicFrame>
    </p:spTree>
    <p:extLst>
      <p:ext uri="{BB962C8B-B14F-4D97-AF65-F5344CB8AC3E}">
        <p14:creationId xmlns:p14="http://schemas.microsoft.com/office/powerpoint/2010/main" val="1838947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Image 107">
            <a:extLst>
              <a:ext uri="{FF2B5EF4-FFF2-40B4-BE49-F238E27FC236}">
                <a16:creationId xmlns:a16="http://schemas.microsoft.com/office/drawing/2014/main" id="{632EDE45-4CD3-79D3-CB14-520C8E885132}"/>
              </a:ext>
            </a:extLst>
          </p:cNvPr>
          <p:cNvPicPr>
            <a:picLocks noChangeAspect="1"/>
          </p:cNvPicPr>
          <p:nvPr/>
        </p:nvPicPr>
        <p:blipFill rotWithShape="1">
          <a:blip r:embed="rId2">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Lst>
          </a:blip>
          <a:srcRect b="17132"/>
          <a:stretch/>
        </p:blipFill>
        <p:spPr>
          <a:xfrm>
            <a:off x="1367789" y="138863"/>
            <a:ext cx="6078954" cy="2328751"/>
          </a:xfrm>
          <a:prstGeom prst="rect">
            <a:avLst/>
          </a:prstGeom>
          <a:effectLst>
            <a:softEdge rad="0"/>
          </a:effectLst>
        </p:spPr>
      </p:pic>
      <p:sp>
        <p:nvSpPr>
          <p:cNvPr id="15" name="Rectangle 14">
            <a:extLst>
              <a:ext uri="{FF2B5EF4-FFF2-40B4-BE49-F238E27FC236}">
                <a16:creationId xmlns:a16="http://schemas.microsoft.com/office/drawing/2014/main" id="{4B59AD9F-8DD3-6724-2A58-6BCF8AB780E1}"/>
              </a:ext>
            </a:extLst>
          </p:cNvPr>
          <p:cNvSpPr/>
          <p:nvPr/>
        </p:nvSpPr>
        <p:spPr>
          <a:xfrm>
            <a:off x="17396" y="4801"/>
            <a:ext cx="7559675" cy="2467614"/>
          </a:xfrm>
          <a:prstGeom prst="rect">
            <a:avLst/>
          </a:prstGeom>
          <a:solidFill>
            <a:srgbClr val="9DC3E6">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73" b="1">
              <a:ln w="12700">
                <a:solidFill>
                  <a:schemeClr val="accent5"/>
                </a:solidFill>
                <a:prstDash val="solid"/>
              </a:ln>
              <a:pattFill prst="wdUpDiag">
                <a:fgClr>
                  <a:schemeClr val="accent5">
                    <a:lumMod val="60000"/>
                    <a:lumOff val="40000"/>
                  </a:schemeClr>
                </a:fgClr>
                <a:bgClr>
                  <a:schemeClr val="bg1"/>
                </a:bgClr>
              </a:pattFill>
            </a:endParaRPr>
          </a:p>
        </p:txBody>
      </p:sp>
      <p:cxnSp>
        <p:nvCxnSpPr>
          <p:cNvPr id="4" name="Connecteur droit 3">
            <a:extLst>
              <a:ext uri="{FF2B5EF4-FFF2-40B4-BE49-F238E27FC236}">
                <a16:creationId xmlns:a16="http://schemas.microsoft.com/office/drawing/2014/main" id="{CE5888C4-E42E-2A5B-3CDE-57539FE54034}"/>
              </a:ext>
            </a:extLst>
          </p:cNvPr>
          <p:cNvCxnSpPr>
            <a:cxnSpLocks/>
          </p:cNvCxnSpPr>
          <p:nvPr/>
        </p:nvCxnSpPr>
        <p:spPr>
          <a:xfrm flipV="1">
            <a:off x="112932" y="184154"/>
            <a:ext cx="7368605" cy="2053599"/>
          </a:xfrm>
          <a:prstGeom prst="line">
            <a:avLst/>
          </a:prstGeom>
          <a:ln w="1079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78139F3C-36AC-57A1-F7C9-941DB8FA24FD}"/>
              </a:ext>
            </a:extLst>
          </p:cNvPr>
          <p:cNvCxnSpPr>
            <a:cxnSpLocks/>
          </p:cNvCxnSpPr>
          <p:nvPr/>
        </p:nvCxnSpPr>
        <p:spPr>
          <a:xfrm flipV="1">
            <a:off x="35073" y="324041"/>
            <a:ext cx="7559675" cy="2097866"/>
          </a:xfrm>
          <a:prstGeom prst="line">
            <a:avLst/>
          </a:prstGeom>
          <a:ln w="50800">
            <a:solidFill>
              <a:srgbClr val="F3E116"/>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9588F434-9295-1934-0831-9459FEA90EFB}"/>
              </a:ext>
            </a:extLst>
          </p:cNvPr>
          <p:cNvSpPr txBox="1"/>
          <p:nvPr/>
        </p:nvSpPr>
        <p:spPr>
          <a:xfrm rot="20662643">
            <a:off x="1797223" y="662623"/>
            <a:ext cx="4839797" cy="338554"/>
          </a:xfrm>
          <a:prstGeom prst="rect">
            <a:avLst/>
          </a:prstGeom>
          <a:noFill/>
          <a:ln>
            <a:noFill/>
          </a:ln>
        </p:spPr>
        <p:txBody>
          <a:bodyPr wrap="square" rtlCol="0">
            <a:spAutoFit/>
          </a:bodyPr>
          <a:lstStyle/>
          <a:p>
            <a:pPr algn="ctr"/>
            <a:r>
              <a:rPr lang="fr-FR" sz="1600" b="1" dirty="0">
                <a:solidFill>
                  <a:schemeClr val="bg1"/>
                </a:solidFill>
                <a:latin typeface="Arial" panose="020B0604020202020204" pitchFamily="34" charset="0"/>
                <a:cs typeface="Arial" panose="020B0604020202020204" pitchFamily="34" charset="0"/>
              </a:rPr>
              <a:t>PLAQUETTE PARTENAIRES 2023/2024</a:t>
            </a:r>
          </a:p>
        </p:txBody>
      </p:sp>
      <p:pic>
        <p:nvPicPr>
          <p:cNvPr id="13" name="Image 12">
            <a:extLst>
              <a:ext uri="{FF2B5EF4-FFF2-40B4-BE49-F238E27FC236}">
                <a16:creationId xmlns:a16="http://schemas.microsoft.com/office/drawing/2014/main" id="{2A8D992D-D948-63D8-AAEE-B1CAF367E160}"/>
              </a:ext>
            </a:extLst>
          </p:cNvPr>
          <p:cNvPicPr>
            <a:picLocks noChangeAspect="1"/>
          </p:cNvPicPr>
          <p:nvPr/>
        </p:nvPicPr>
        <p:blipFill>
          <a:blip r:embed="rId4"/>
          <a:stretch>
            <a:fillRect/>
          </a:stretch>
        </p:blipFill>
        <p:spPr>
          <a:xfrm>
            <a:off x="302665" y="292154"/>
            <a:ext cx="1490603" cy="1947999"/>
          </a:xfrm>
          <a:prstGeom prst="rect">
            <a:avLst/>
          </a:prstGeom>
        </p:spPr>
      </p:pic>
      <p:sp>
        <p:nvSpPr>
          <p:cNvPr id="16" name="ZoneTexte 15">
            <a:extLst>
              <a:ext uri="{FF2B5EF4-FFF2-40B4-BE49-F238E27FC236}">
                <a16:creationId xmlns:a16="http://schemas.microsoft.com/office/drawing/2014/main" id="{729EA1E8-8671-D6C3-F11D-0C857B13B0AF}"/>
              </a:ext>
            </a:extLst>
          </p:cNvPr>
          <p:cNvSpPr txBox="1"/>
          <p:nvPr/>
        </p:nvSpPr>
        <p:spPr>
          <a:xfrm rot="20665525">
            <a:off x="1721846" y="1187226"/>
            <a:ext cx="5666031" cy="584775"/>
          </a:xfrm>
          <a:prstGeom prst="rect">
            <a:avLst/>
          </a:prstGeom>
          <a:noFill/>
          <a:ln>
            <a:noFill/>
          </a:ln>
        </p:spPr>
        <p:txBody>
          <a:bodyPr wrap="square" rtlCol="0">
            <a:spAutoFit/>
          </a:bodyPr>
          <a:lstStyle/>
          <a:p>
            <a:pPr algn="ctr"/>
            <a:r>
              <a:rPr lang="fr-FR" sz="3200" b="1" dirty="0">
                <a:solidFill>
                  <a:srgbClr val="002060"/>
                </a:solidFill>
                <a:latin typeface="Arial" panose="020B0604020202020204" pitchFamily="34" charset="0"/>
                <a:cs typeface="Arial" panose="020B0604020202020204" pitchFamily="34" charset="0"/>
              </a:rPr>
              <a:t>L’OFFRE PARTENARIALE</a:t>
            </a:r>
          </a:p>
        </p:txBody>
      </p:sp>
      <p:pic>
        <p:nvPicPr>
          <p:cNvPr id="17" name="Image 16">
            <a:extLst>
              <a:ext uri="{FF2B5EF4-FFF2-40B4-BE49-F238E27FC236}">
                <a16:creationId xmlns:a16="http://schemas.microsoft.com/office/drawing/2014/main" id="{14AE4E9E-0E32-C311-D532-00BCBF87568D}"/>
              </a:ext>
            </a:extLst>
          </p:cNvPr>
          <p:cNvPicPr>
            <a:picLocks noChangeAspect="1"/>
          </p:cNvPicPr>
          <p:nvPr/>
        </p:nvPicPr>
        <p:blipFill>
          <a:blip r:embed="rId5"/>
          <a:stretch>
            <a:fillRect/>
          </a:stretch>
        </p:blipFill>
        <p:spPr>
          <a:xfrm>
            <a:off x="6782849" y="1716264"/>
            <a:ext cx="443788" cy="515997"/>
          </a:xfrm>
          <a:prstGeom prst="rect">
            <a:avLst/>
          </a:prstGeom>
        </p:spPr>
      </p:pic>
      <p:sp>
        <p:nvSpPr>
          <p:cNvPr id="12" name="Rectangle 11">
            <a:extLst>
              <a:ext uri="{FF2B5EF4-FFF2-40B4-BE49-F238E27FC236}">
                <a16:creationId xmlns:a16="http://schemas.microsoft.com/office/drawing/2014/main" id="{217A2039-8205-04BD-5A74-2581AC92178C}"/>
              </a:ext>
            </a:extLst>
          </p:cNvPr>
          <p:cNvSpPr/>
          <p:nvPr/>
        </p:nvSpPr>
        <p:spPr>
          <a:xfrm>
            <a:off x="0" y="0"/>
            <a:ext cx="7559675" cy="10691813"/>
          </a:xfrm>
          <a:prstGeom prst="rect">
            <a:avLst/>
          </a:prstGeom>
          <a:noFill/>
          <a:ln w="2794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F4BB009E-8897-7523-ADA6-59A53F30EB00}"/>
              </a:ext>
            </a:extLst>
          </p:cNvPr>
          <p:cNvSpPr txBox="1"/>
          <p:nvPr/>
        </p:nvSpPr>
        <p:spPr>
          <a:xfrm>
            <a:off x="138111" y="2837083"/>
            <a:ext cx="7353598" cy="659322"/>
          </a:xfrm>
          <a:prstGeom prst="rect">
            <a:avLst/>
          </a:prstGeom>
          <a:noFill/>
          <a:ln w="76200">
            <a:noFill/>
          </a:ln>
        </p:spPr>
        <p:txBody>
          <a:bodyPr wrap="square" lIns="104306" tIns="52153" rIns="104306" bIns="52153" rtlCol="0">
            <a:spAutoFit/>
          </a:bodyPr>
          <a:lstStyle/>
          <a:p>
            <a:pPr marL="444500" algn="just" hangingPunct="0"/>
            <a:r>
              <a:rPr lang="fr-FR" sz="2400" b="1" dirty="0">
                <a:solidFill>
                  <a:srgbClr val="002060"/>
                </a:solidFill>
                <a:latin typeface="Arial" panose="020B0604020202020204" pitchFamily="34" charset="0"/>
                <a:cs typeface="Arial" panose="020B0604020202020204" pitchFamily="34" charset="0"/>
              </a:rPr>
              <a:t>LES SUPPORTS DE VISIBILITE</a:t>
            </a:r>
          </a:p>
          <a:p>
            <a:pPr algn="just" defTabSz="1001713" hangingPunct="0"/>
            <a:endParaRPr lang="fr-FR" sz="1200" b="1" dirty="0">
              <a:solidFill>
                <a:srgbClr val="002060"/>
              </a:solidFill>
              <a:latin typeface="Arial" panose="020B0604020202020204" pitchFamily="34" charset="0"/>
              <a:cs typeface="Arial" panose="020B0604020202020204" pitchFamily="34" charset="0"/>
            </a:endParaRPr>
          </a:p>
        </p:txBody>
      </p:sp>
      <p:pic>
        <p:nvPicPr>
          <p:cNvPr id="23" name="Image 22">
            <a:extLst>
              <a:ext uri="{FF2B5EF4-FFF2-40B4-BE49-F238E27FC236}">
                <a16:creationId xmlns:a16="http://schemas.microsoft.com/office/drawing/2014/main" id="{2F37DA84-086C-99C9-5115-4C7BA68AEF2D}"/>
              </a:ext>
            </a:extLst>
          </p:cNvPr>
          <p:cNvPicPr>
            <a:picLocks noChangeAspect="1"/>
          </p:cNvPicPr>
          <p:nvPr/>
        </p:nvPicPr>
        <p:blipFill>
          <a:blip r:embed="rId5"/>
          <a:stretch>
            <a:fillRect/>
          </a:stretch>
        </p:blipFill>
        <p:spPr>
          <a:xfrm>
            <a:off x="207797" y="2919834"/>
            <a:ext cx="301720" cy="350813"/>
          </a:xfrm>
          <a:prstGeom prst="rect">
            <a:avLst/>
          </a:prstGeom>
        </p:spPr>
      </p:pic>
      <p:sp>
        <p:nvSpPr>
          <p:cNvPr id="6" name="ZoneTexte 5">
            <a:extLst>
              <a:ext uri="{FF2B5EF4-FFF2-40B4-BE49-F238E27FC236}">
                <a16:creationId xmlns:a16="http://schemas.microsoft.com/office/drawing/2014/main" id="{884A8117-451E-28E6-4D0B-29A2C6CDEF61}"/>
              </a:ext>
            </a:extLst>
          </p:cNvPr>
          <p:cNvSpPr txBox="1"/>
          <p:nvPr/>
        </p:nvSpPr>
        <p:spPr>
          <a:xfrm>
            <a:off x="292541" y="4599149"/>
            <a:ext cx="7064986" cy="1123384"/>
          </a:xfrm>
          <a:prstGeom prst="rect">
            <a:avLst/>
          </a:prstGeom>
          <a:solidFill>
            <a:srgbClr val="FF0000">
              <a:alpha val="30196"/>
            </a:srgbClr>
          </a:solidFill>
        </p:spPr>
        <p:txBody>
          <a:bodyPr wrap="square" rtlCol="0">
            <a:spAutoFit/>
          </a:bodyPr>
          <a:lstStyle/>
          <a:p>
            <a:pPr algn="just"/>
            <a:r>
              <a:rPr lang="fr-FR" sz="1500" b="1" dirty="0">
                <a:solidFill>
                  <a:srgbClr val="002060"/>
                </a:solidFill>
                <a:latin typeface="Arial" panose="020B0604020202020204" pitchFamily="34" charset="0"/>
                <a:cs typeface="Arial" panose="020B0604020202020204" pitchFamily="34" charset="0"/>
              </a:rPr>
              <a:t>PACK EQUIPEMENT = 1 000,00 € / an, sur 3 ans</a:t>
            </a:r>
          </a:p>
          <a:p>
            <a:pPr marL="285750" indent="-190500" algn="just">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Visibilité sur un équipement d’un pôle</a:t>
            </a:r>
          </a:p>
          <a:p>
            <a:pPr marL="285750" indent="-190500" algn="just">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Panneau main courante 2x0,8 mètres</a:t>
            </a:r>
          </a:p>
          <a:p>
            <a:pPr marL="285750" indent="-190500" algn="just">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Visibilité sur les supports numériques</a:t>
            </a:r>
          </a:p>
          <a:p>
            <a:pPr marL="285750" indent="-190500" algn="just">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Club Partenaires</a:t>
            </a:r>
          </a:p>
        </p:txBody>
      </p:sp>
      <p:sp>
        <p:nvSpPr>
          <p:cNvPr id="7" name="ZoneTexte 6">
            <a:extLst>
              <a:ext uri="{FF2B5EF4-FFF2-40B4-BE49-F238E27FC236}">
                <a16:creationId xmlns:a16="http://schemas.microsoft.com/office/drawing/2014/main" id="{C5DA7243-8B91-6CF6-B3F5-FFAAE249F538}"/>
              </a:ext>
            </a:extLst>
          </p:cNvPr>
          <p:cNvSpPr txBox="1"/>
          <p:nvPr/>
        </p:nvSpPr>
        <p:spPr>
          <a:xfrm>
            <a:off x="292541" y="5913954"/>
            <a:ext cx="7064986" cy="2323713"/>
          </a:xfrm>
          <a:prstGeom prst="rect">
            <a:avLst/>
          </a:prstGeom>
          <a:solidFill>
            <a:srgbClr val="FFFF00">
              <a:alpha val="30196"/>
            </a:srgbClr>
          </a:solidFill>
        </p:spPr>
        <p:txBody>
          <a:bodyPr wrap="square" rtlCol="0">
            <a:spAutoFit/>
          </a:bodyPr>
          <a:lstStyle/>
          <a:p>
            <a:pPr algn="just"/>
            <a:r>
              <a:rPr lang="fr-FR" sz="1500" b="1" dirty="0">
                <a:solidFill>
                  <a:srgbClr val="002060"/>
                </a:solidFill>
                <a:latin typeface="Arial" panose="020B0604020202020204" pitchFamily="34" charset="0"/>
                <a:cs typeface="Arial" panose="020B0604020202020204" pitchFamily="34" charset="0"/>
              </a:rPr>
              <a:t>PACK PANNEAU = 500,00€ / an , sur 3 ans</a:t>
            </a:r>
          </a:p>
          <a:p>
            <a:pPr marL="285750" indent="-190500" algn="just">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Panneau main courante 2x0,8 mètres</a:t>
            </a:r>
          </a:p>
          <a:p>
            <a:pPr marL="285750" indent="-190500" algn="just">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Visibilité sur les supports numériques</a:t>
            </a:r>
          </a:p>
          <a:p>
            <a:pPr marL="285750" indent="-190500" algn="just">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Club Partenaires</a:t>
            </a:r>
          </a:p>
          <a:p>
            <a:pPr marL="285750" indent="-190500" algn="just">
              <a:buFont typeface="Arial" panose="020B0604020202020204" pitchFamily="34" charset="0"/>
              <a:buChar char="•"/>
            </a:pPr>
            <a:endParaRPr lang="fr-FR" sz="1300" dirty="0">
              <a:solidFill>
                <a:srgbClr val="002060"/>
              </a:solidFill>
              <a:latin typeface="Arial" panose="020B0604020202020204" pitchFamily="34" charset="0"/>
              <a:cs typeface="Arial" panose="020B0604020202020204" pitchFamily="34" charset="0"/>
            </a:endParaRPr>
          </a:p>
          <a:p>
            <a:pPr marL="285750" indent="-190500" algn="just">
              <a:buFont typeface="Arial" panose="020B0604020202020204" pitchFamily="34" charset="0"/>
              <a:buChar char="•"/>
            </a:pPr>
            <a:endParaRPr lang="fr-FR" sz="1300" dirty="0">
              <a:solidFill>
                <a:srgbClr val="002060"/>
              </a:solidFill>
              <a:latin typeface="Arial" panose="020B0604020202020204" pitchFamily="34" charset="0"/>
              <a:cs typeface="Arial" panose="020B0604020202020204" pitchFamily="34" charset="0"/>
            </a:endParaRPr>
          </a:p>
          <a:p>
            <a:pPr marL="285750" indent="-190500" algn="just">
              <a:buFont typeface="Arial" panose="020B0604020202020204" pitchFamily="34" charset="0"/>
              <a:buChar char="•"/>
            </a:pPr>
            <a:endParaRPr lang="fr-FR" sz="1300" dirty="0">
              <a:solidFill>
                <a:srgbClr val="002060"/>
              </a:solidFill>
              <a:latin typeface="Arial" panose="020B0604020202020204" pitchFamily="34" charset="0"/>
              <a:cs typeface="Arial" panose="020B0604020202020204" pitchFamily="34" charset="0"/>
            </a:endParaRPr>
          </a:p>
          <a:p>
            <a:pPr marL="285750" indent="-190500" algn="just">
              <a:buFont typeface="Arial" panose="020B0604020202020204" pitchFamily="34" charset="0"/>
              <a:buChar char="•"/>
            </a:pPr>
            <a:endParaRPr lang="fr-FR" sz="1300" dirty="0">
              <a:solidFill>
                <a:srgbClr val="002060"/>
              </a:solidFill>
              <a:latin typeface="Arial" panose="020B0604020202020204" pitchFamily="34" charset="0"/>
              <a:cs typeface="Arial" panose="020B0604020202020204" pitchFamily="34" charset="0"/>
            </a:endParaRPr>
          </a:p>
          <a:p>
            <a:pPr marL="285750" indent="-190500" algn="just">
              <a:buFont typeface="Arial" panose="020B0604020202020204" pitchFamily="34" charset="0"/>
              <a:buChar char="•"/>
            </a:pPr>
            <a:endParaRPr lang="fr-FR" sz="1300" dirty="0">
              <a:solidFill>
                <a:srgbClr val="002060"/>
              </a:solidFill>
              <a:latin typeface="Arial" panose="020B0604020202020204" pitchFamily="34" charset="0"/>
              <a:cs typeface="Arial" panose="020B0604020202020204" pitchFamily="34" charset="0"/>
            </a:endParaRPr>
          </a:p>
          <a:p>
            <a:pPr marL="285750" indent="-190500" algn="just">
              <a:buFont typeface="Arial" panose="020B0604020202020204" pitchFamily="34" charset="0"/>
              <a:buChar char="•"/>
            </a:pPr>
            <a:endParaRPr lang="fr-FR" sz="1300" dirty="0">
              <a:solidFill>
                <a:srgbClr val="002060"/>
              </a:solidFill>
              <a:latin typeface="Arial" panose="020B0604020202020204" pitchFamily="34" charset="0"/>
              <a:cs typeface="Arial" panose="020B0604020202020204" pitchFamily="34" charset="0"/>
            </a:endParaRPr>
          </a:p>
          <a:p>
            <a:pPr marL="285750" indent="-190500" algn="just">
              <a:buFont typeface="Arial" panose="020B0604020202020204" pitchFamily="34" charset="0"/>
              <a:buChar char="•"/>
            </a:pPr>
            <a:endParaRPr lang="fr-FR" sz="1300" dirty="0">
              <a:solidFill>
                <a:srgbClr val="002060"/>
              </a:solidFill>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C358A5CC-0E30-161E-3732-7C0E4E742009}"/>
              </a:ext>
            </a:extLst>
          </p:cNvPr>
          <p:cNvSpPr txBox="1"/>
          <p:nvPr/>
        </p:nvSpPr>
        <p:spPr>
          <a:xfrm>
            <a:off x="292541" y="9769376"/>
            <a:ext cx="7064986" cy="492443"/>
          </a:xfrm>
          <a:prstGeom prst="rect">
            <a:avLst/>
          </a:prstGeom>
          <a:noFill/>
        </p:spPr>
        <p:txBody>
          <a:bodyPr wrap="square" rtlCol="0">
            <a:spAutoFit/>
          </a:bodyPr>
          <a:lstStyle/>
          <a:p>
            <a:r>
              <a:rPr lang="fr-FR" sz="1300" b="1" dirty="0">
                <a:solidFill>
                  <a:srgbClr val="002060"/>
                </a:solidFill>
                <a:latin typeface="Arial" panose="020B0604020202020204" pitchFamily="34" charset="0"/>
                <a:cs typeface="Arial" panose="020B0604020202020204" pitchFamily="34" charset="0"/>
              </a:rPr>
              <a:t>TOUS POUR UN ET UN POUR TOUS  -  Autres supports</a:t>
            </a:r>
          </a:p>
          <a:p>
            <a:pPr marL="268288"/>
            <a:r>
              <a:rPr lang="fr-FR" sz="1300" dirty="0">
                <a:solidFill>
                  <a:srgbClr val="002060"/>
                </a:solidFill>
                <a:latin typeface="Arial" panose="020B0604020202020204" pitchFamily="34" charset="0"/>
                <a:cs typeface="Arial" panose="020B0604020202020204" pitchFamily="34" charset="0"/>
              </a:rPr>
              <a:t>Animations, goodies, boutique, équipements divers, flyers, … </a:t>
            </a:r>
          </a:p>
        </p:txBody>
      </p:sp>
      <p:sp>
        <p:nvSpPr>
          <p:cNvPr id="9" name="ZoneTexte 8">
            <a:extLst>
              <a:ext uri="{FF2B5EF4-FFF2-40B4-BE49-F238E27FC236}">
                <a16:creationId xmlns:a16="http://schemas.microsoft.com/office/drawing/2014/main" id="{9ADE512E-07BF-0831-F188-45C016F887FE}"/>
              </a:ext>
            </a:extLst>
          </p:cNvPr>
          <p:cNvSpPr txBox="1"/>
          <p:nvPr/>
        </p:nvSpPr>
        <p:spPr>
          <a:xfrm>
            <a:off x="292541" y="3484398"/>
            <a:ext cx="7064986" cy="923330"/>
          </a:xfrm>
          <a:prstGeom prst="rect">
            <a:avLst/>
          </a:prstGeom>
          <a:solidFill>
            <a:srgbClr val="70AD47">
              <a:alpha val="30196"/>
            </a:srgbClr>
          </a:solidFill>
        </p:spPr>
        <p:txBody>
          <a:bodyPr wrap="square" rtlCol="0">
            <a:spAutoFit/>
          </a:bodyPr>
          <a:lstStyle/>
          <a:p>
            <a:pPr algn="just"/>
            <a:r>
              <a:rPr lang="fr-FR" sz="1500" b="1" dirty="0">
                <a:solidFill>
                  <a:srgbClr val="002060"/>
                </a:solidFill>
                <a:latin typeface="Arial" panose="020B0604020202020204" pitchFamily="34" charset="0"/>
                <a:cs typeface="Arial" panose="020B0604020202020204" pitchFamily="34" charset="0"/>
              </a:rPr>
              <a:t>PACK BALLON = 1 000,00 € / an</a:t>
            </a:r>
          </a:p>
          <a:p>
            <a:pPr marL="285750" indent="-190500" algn="just">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Visibilité sur un équipement d’un pôle</a:t>
            </a:r>
          </a:p>
          <a:p>
            <a:pPr marL="285750" indent="-190500" algn="just">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Visibilité sur les supports numériques</a:t>
            </a:r>
          </a:p>
          <a:p>
            <a:pPr marL="285750" indent="-190500" algn="just">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Club Partenaires</a:t>
            </a:r>
          </a:p>
        </p:txBody>
      </p:sp>
      <p:pic>
        <p:nvPicPr>
          <p:cNvPr id="21" name="Image 20">
            <a:extLst>
              <a:ext uri="{FF2B5EF4-FFF2-40B4-BE49-F238E27FC236}">
                <a16:creationId xmlns:a16="http://schemas.microsoft.com/office/drawing/2014/main" id="{41DE88A4-59DE-CAFA-625A-80244EB8A262}"/>
              </a:ext>
            </a:extLst>
          </p:cNvPr>
          <p:cNvPicPr>
            <a:picLocks noChangeAspect="1"/>
          </p:cNvPicPr>
          <p:nvPr/>
        </p:nvPicPr>
        <p:blipFill>
          <a:blip r:embed="rId5"/>
          <a:stretch>
            <a:fillRect/>
          </a:stretch>
        </p:blipFill>
        <p:spPr>
          <a:xfrm rot="1409146">
            <a:off x="5452813" y="3448830"/>
            <a:ext cx="807360" cy="938726"/>
          </a:xfrm>
          <a:prstGeom prst="rect">
            <a:avLst/>
          </a:prstGeom>
        </p:spPr>
      </p:pic>
      <p:pic>
        <p:nvPicPr>
          <p:cNvPr id="25" name="Image 24">
            <a:extLst>
              <a:ext uri="{FF2B5EF4-FFF2-40B4-BE49-F238E27FC236}">
                <a16:creationId xmlns:a16="http://schemas.microsoft.com/office/drawing/2014/main" id="{2CF65561-CCEF-3F25-83FE-60D5BDD7DD29}"/>
              </a:ext>
            </a:extLst>
          </p:cNvPr>
          <p:cNvPicPr>
            <a:picLocks noChangeAspect="1"/>
          </p:cNvPicPr>
          <p:nvPr/>
        </p:nvPicPr>
        <p:blipFill rotWithShape="1">
          <a:blip r:embed="rId6">
            <a:extLst>
              <a:ext uri="{28A0092B-C50C-407E-A947-70E740481C1C}">
                <a14:useLocalDpi xmlns:a14="http://schemas.microsoft.com/office/drawing/2010/main" val="0"/>
              </a:ext>
            </a:extLst>
          </a:blip>
          <a:srcRect t="18360" b="30403"/>
          <a:stretch/>
        </p:blipFill>
        <p:spPr>
          <a:xfrm>
            <a:off x="2797936" y="6640558"/>
            <a:ext cx="4507193" cy="1539549"/>
          </a:xfrm>
          <a:prstGeom prst="rect">
            <a:avLst/>
          </a:prstGeom>
        </p:spPr>
      </p:pic>
      <p:sp>
        <p:nvSpPr>
          <p:cNvPr id="27" name="ZoneTexte 26">
            <a:extLst>
              <a:ext uri="{FF2B5EF4-FFF2-40B4-BE49-F238E27FC236}">
                <a16:creationId xmlns:a16="http://schemas.microsoft.com/office/drawing/2014/main" id="{8744E5F0-6299-12FC-9B31-9B03384EDF43}"/>
              </a:ext>
            </a:extLst>
          </p:cNvPr>
          <p:cNvSpPr txBox="1"/>
          <p:nvPr/>
        </p:nvSpPr>
        <p:spPr>
          <a:xfrm>
            <a:off x="302665" y="8429088"/>
            <a:ext cx="7064986" cy="1123384"/>
          </a:xfrm>
          <a:prstGeom prst="rect">
            <a:avLst/>
          </a:prstGeom>
          <a:solidFill>
            <a:srgbClr val="0070C0">
              <a:alpha val="30196"/>
            </a:srgbClr>
          </a:solidFill>
        </p:spPr>
        <p:txBody>
          <a:bodyPr wrap="square" rtlCol="0">
            <a:spAutoFit/>
          </a:bodyPr>
          <a:lstStyle/>
          <a:p>
            <a:pPr algn="just"/>
            <a:r>
              <a:rPr lang="fr-FR" sz="1500" b="1" dirty="0">
                <a:solidFill>
                  <a:srgbClr val="002060"/>
                </a:solidFill>
                <a:latin typeface="Arial" panose="020B0604020202020204" pitchFamily="34" charset="0"/>
                <a:cs typeface="Arial" panose="020B0604020202020204" pitchFamily="34" charset="0"/>
              </a:rPr>
              <a:t>PACK JOUR DE MATCH = 500,00 € / rencontre</a:t>
            </a:r>
          </a:p>
          <a:p>
            <a:pPr marL="285750" indent="-190500" algn="just">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Visibilité ponctuelle sur bus ou minibus du club</a:t>
            </a:r>
          </a:p>
          <a:p>
            <a:pPr marL="285750" indent="-190500" algn="just">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Annonce de la participation du partenaire</a:t>
            </a:r>
          </a:p>
          <a:p>
            <a:pPr marL="285750" indent="-190500" algn="just">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Coup d’envoi d’un match à domicile </a:t>
            </a:r>
          </a:p>
          <a:p>
            <a:pPr marL="285750" indent="-190500" algn="just">
              <a:buFont typeface="Arial" panose="020B0604020202020204" pitchFamily="34" charset="0"/>
              <a:buChar char="•"/>
            </a:pPr>
            <a:r>
              <a:rPr lang="fr-FR" sz="1300" dirty="0">
                <a:solidFill>
                  <a:srgbClr val="002060"/>
                </a:solidFill>
                <a:latin typeface="Arial" panose="020B0604020202020204" pitchFamily="34" charset="0"/>
                <a:cs typeface="Arial" panose="020B0604020202020204" pitchFamily="34" charset="0"/>
              </a:rPr>
              <a:t>Visibilité sur les supports numériques</a:t>
            </a:r>
          </a:p>
        </p:txBody>
      </p:sp>
    </p:spTree>
    <p:extLst>
      <p:ext uri="{BB962C8B-B14F-4D97-AF65-F5344CB8AC3E}">
        <p14:creationId xmlns:p14="http://schemas.microsoft.com/office/powerpoint/2010/main" val="358772800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2569</TotalTime>
  <Words>1829</Words>
  <Application>Microsoft Office PowerPoint</Application>
  <PresentationFormat>Personnalisé</PresentationFormat>
  <Paragraphs>331</Paragraphs>
  <Slides>12</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12</vt:i4>
      </vt:variant>
    </vt:vector>
  </HeadingPairs>
  <TitlesOfParts>
    <vt:vector size="19" baseType="lpstr">
      <vt:lpstr>Arial</vt:lpstr>
      <vt:lpstr>Brush Script MT</vt:lpstr>
      <vt:lpstr>Calibri</vt:lpstr>
      <vt:lpstr>Calibri Light</vt:lpstr>
      <vt:lpstr>Lucida Handwriting</vt:lpstr>
      <vt:lpstr>Segoe Print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cyril lebourlès</dc:creator>
  <cp:lastModifiedBy>cyril lebourlès</cp:lastModifiedBy>
  <cp:revision>64</cp:revision>
  <cp:lastPrinted>2023-01-09T17:10:10Z</cp:lastPrinted>
  <dcterms:created xsi:type="dcterms:W3CDTF">2022-12-20T17:42:12Z</dcterms:created>
  <dcterms:modified xsi:type="dcterms:W3CDTF">2023-07-06T19:49:39Z</dcterms:modified>
</cp:coreProperties>
</file>